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9" r:id="rId3"/>
    <p:sldId id="263" r:id="rId4"/>
    <p:sldId id="258" r:id="rId5"/>
    <p:sldId id="261" r:id="rId6"/>
    <p:sldId id="264" r:id="rId7"/>
    <p:sldId id="265" r:id="rId8"/>
    <p:sldId id="266" r:id="rId9"/>
    <p:sldId id="267" r:id="rId10"/>
    <p:sldId id="269" r:id="rId11"/>
    <p:sldId id="270" r:id="rId12"/>
    <p:sldId id="274" r:id="rId13"/>
    <p:sldId id="273" r:id="rId1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67" d="100"/>
          <a:sy n="67" d="100"/>
        </p:scale>
        <p:origin x="604" y="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A897FA-AD17-4FA0-8A43-FF8751BA39BD}" type="datetimeFigureOut">
              <a:rPr lang="en-US" smtClean="0"/>
              <a:t>3/31/2021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74EA73-3E36-4415-94CF-18B65C9D33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84832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A897FA-AD17-4FA0-8A43-FF8751BA39BD}" type="datetimeFigureOut">
              <a:rPr lang="en-US" smtClean="0"/>
              <a:t>3/31/2021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74EA73-3E36-4415-94CF-18B65C9D33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93972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A897FA-AD17-4FA0-8A43-FF8751BA39BD}" type="datetimeFigureOut">
              <a:rPr lang="en-US" smtClean="0"/>
              <a:t>3/31/2021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74EA73-3E36-4415-94CF-18B65C9D33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36423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A897FA-AD17-4FA0-8A43-FF8751BA39BD}" type="datetimeFigureOut">
              <a:rPr lang="en-US" smtClean="0"/>
              <a:t>3/31/2021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74EA73-3E36-4415-94CF-18B65C9D33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85493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A897FA-AD17-4FA0-8A43-FF8751BA39BD}" type="datetimeFigureOut">
              <a:rPr lang="en-US" smtClean="0"/>
              <a:t>3/31/2021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74EA73-3E36-4415-94CF-18B65C9D33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89298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A897FA-AD17-4FA0-8A43-FF8751BA39BD}" type="datetimeFigureOut">
              <a:rPr lang="en-US" smtClean="0"/>
              <a:t>3/31/2021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74EA73-3E36-4415-94CF-18B65C9D33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14530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A897FA-AD17-4FA0-8A43-FF8751BA39BD}" type="datetimeFigureOut">
              <a:rPr lang="en-US" smtClean="0"/>
              <a:t>3/31/2021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74EA73-3E36-4415-94CF-18B65C9D33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3970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A897FA-AD17-4FA0-8A43-FF8751BA39BD}" type="datetimeFigureOut">
              <a:rPr lang="en-US" smtClean="0"/>
              <a:t>3/31/2021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74EA73-3E36-4415-94CF-18B65C9D33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41866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A897FA-AD17-4FA0-8A43-FF8751BA39BD}" type="datetimeFigureOut">
              <a:rPr lang="en-US" smtClean="0"/>
              <a:t>3/31/2021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74EA73-3E36-4415-94CF-18B65C9D33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11414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A897FA-AD17-4FA0-8A43-FF8751BA39BD}" type="datetimeFigureOut">
              <a:rPr lang="en-US" smtClean="0"/>
              <a:t>3/31/2021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74EA73-3E36-4415-94CF-18B65C9D33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20573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A897FA-AD17-4FA0-8A43-FF8751BA39BD}" type="datetimeFigureOut">
              <a:rPr lang="en-US" smtClean="0"/>
              <a:t>3/31/2021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74EA73-3E36-4415-94CF-18B65C9D33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93842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A897FA-AD17-4FA0-8A43-FF8751BA39BD}" type="datetimeFigureOut">
              <a:rPr lang="en-US" smtClean="0"/>
              <a:t>3/31/2021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74EA73-3E36-4415-94CF-18B65C9D33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70098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hyperlink" Target="mailto:mike.trojan@state.mn.us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9.jpeg"/><Relationship Id="rId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3.jpeg"/><Relationship Id="rId7" Type="http://schemas.openxmlformats.org/officeDocument/2006/relationships/image" Target="../media/image16.wmf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11" Type="http://schemas.openxmlformats.org/officeDocument/2006/relationships/image" Target="../media/image20.png"/><Relationship Id="rId5" Type="http://schemas.openxmlformats.org/officeDocument/2006/relationships/image" Target="../media/image14.jpeg"/><Relationship Id="rId10" Type="http://schemas.openxmlformats.org/officeDocument/2006/relationships/image" Target="../media/image19.png"/><Relationship Id="rId4" Type="http://schemas.openxmlformats.org/officeDocument/2006/relationships/image" Target="../media/image7.png"/><Relationship Id="rId9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Intro MIDS Calculator Use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>
                <a:effectLst/>
                <a:latin typeface="Arial" panose="020B0604020202020204" pitchFamily="34" charset="0"/>
              </a:rPr>
              <a:t>What is the calculator?</a:t>
            </a:r>
          </a:p>
          <a:p>
            <a:r>
              <a:rPr lang="en-US" dirty="0">
                <a:effectLst/>
                <a:latin typeface="Arial" panose="020B0604020202020204" pitchFamily="34" charset="0"/>
              </a:rPr>
              <a:t>When can/should it be used?</a:t>
            </a:r>
          </a:p>
          <a:p>
            <a:r>
              <a:rPr lang="en-US" dirty="0">
                <a:effectLst/>
                <a:latin typeface="Arial" panose="020B0604020202020204" pitchFamily="34" charset="0"/>
              </a:rPr>
              <a:t>Basics</a:t>
            </a:r>
          </a:p>
          <a:p>
            <a:pPr lvl="1"/>
            <a:r>
              <a:rPr lang="en-US" dirty="0">
                <a:latin typeface="Arial" panose="020B0604020202020204" pitchFamily="34" charset="0"/>
              </a:rPr>
              <a:t>O</a:t>
            </a:r>
            <a:r>
              <a:rPr lang="en-US" dirty="0">
                <a:effectLst/>
                <a:latin typeface="Arial" panose="020B0604020202020204" pitchFamily="34" charset="0"/>
              </a:rPr>
              <a:t>pening the calculator</a:t>
            </a:r>
          </a:p>
          <a:p>
            <a:pPr lvl="1"/>
            <a:r>
              <a:rPr lang="en-US" dirty="0">
                <a:effectLst/>
                <a:latin typeface="Arial" panose="020B0604020202020204" pitchFamily="34" charset="0"/>
              </a:rPr>
              <a:t>Creating/saving files</a:t>
            </a:r>
          </a:p>
          <a:p>
            <a:pPr lvl="1"/>
            <a:r>
              <a:rPr lang="en-US" dirty="0">
                <a:effectLst/>
                <a:latin typeface="Arial" panose="020B0604020202020204" pitchFamily="34" charset="0"/>
              </a:rPr>
              <a:t>Creating a site</a:t>
            </a:r>
          </a:p>
          <a:p>
            <a:pPr lvl="1"/>
            <a:r>
              <a:rPr lang="en-US" dirty="0">
                <a:effectLst/>
                <a:latin typeface="Arial" panose="020B0604020202020204" pitchFamily="34" charset="0"/>
              </a:rPr>
              <a:t>Implementing best management practices at a site</a:t>
            </a:r>
          </a:p>
          <a:p>
            <a:pPr lvl="1"/>
            <a:r>
              <a:rPr lang="en-US" dirty="0">
                <a:effectLst/>
                <a:latin typeface="Arial" panose="020B0604020202020204" pitchFamily="34" charset="0"/>
              </a:rPr>
              <a:t>Checking results</a:t>
            </a:r>
          </a:p>
          <a:p>
            <a:pPr lvl="1"/>
            <a:r>
              <a:rPr lang="en-US" dirty="0">
                <a:effectLst/>
                <a:latin typeface="Arial" panose="020B0604020202020204" pitchFamily="34" charset="0"/>
              </a:rPr>
              <a:t>Meeting goals</a:t>
            </a:r>
          </a:p>
          <a:p>
            <a:pPr lvl="1"/>
            <a:r>
              <a:rPr lang="en-US" dirty="0">
                <a:effectLst/>
                <a:latin typeface="Arial" panose="020B0604020202020204" pitchFamily="34" charset="0"/>
              </a:rPr>
              <a:t>Getting help</a:t>
            </a:r>
          </a:p>
          <a:p>
            <a:r>
              <a:rPr lang="en-US" dirty="0">
                <a:latin typeface="Arial" panose="020B0604020202020204" pitchFamily="34" charset="0"/>
              </a:rPr>
              <a:t>How does the calculator work?</a:t>
            </a:r>
            <a:endParaRPr lang="en-US" dirty="0"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7764670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Problem 1</a:t>
            </a:r>
          </a:p>
        </p:txBody>
      </p:sp>
      <p:sp>
        <p:nvSpPr>
          <p:cNvPr id="3" name="Subtitl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10 acre site</a:t>
            </a:r>
          </a:p>
          <a:p>
            <a:pPr lvl="1"/>
            <a:r>
              <a:rPr lang="en-US" dirty="0"/>
              <a:t>5 acres impervious</a:t>
            </a:r>
          </a:p>
          <a:p>
            <a:pPr lvl="1"/>
            <a:r>
              <a:rPr lang="en-US" dirty="0"/>
              <a:t>5 acres pervious turf (B soils)</a:t>
            </a:r>
          </a:p>
          <a:p>
            <a:r>
              <a:rPr lang="en-US" dirty="0"/>
              <a:t>B soils (0.3 in/</a:t>
            </a:r>
            <a:r>
              <a:rPr lang="en-US" dirty="0" err="1"/>
              <a:t>hr</a:t>
            </a:r>
            <a:r>
              <a:rPr lang="en-US" dirty="0"/>
              <a:t>)</a:t>
            </a:r>
          </a:p>
          <a:p>
            <a:r>
              <a:rPr lang="en-US" dirty="0"/>
              <a:t>Zip = 55155</a:t>
            </a:r>
          </a:p>
          <a:p>
            <a:r>
              <a:rPr lang="en-US" dirty="0"/>
              <a:t>Goals</a:t>
            </a:r>
          </a:p>
          <a:p>
            <a:pPr lvl="1"/>
            <a:r>
              <a:rPr lang="en-US" dirty="0"/>
              <a:t>Infiltrate first 1.1 inches off impervious surfaces</a:t>
            </a:r>
          </a:p>
          <a:p>
            <a:pPr lvl="1"/>
            <a:r>
              <a:rPr lang="en-US" dirty="0"/>
              <a:t>Capture 80 percent of Total P</a:t>
            </a:r>
          </a:p>
        </p:txBody>
      </p:sp>
    </p:spTree>
    <p:extLst>
      <p:ext uri="{BB962C8B-B14F-4D97-AF65-F5344CB8AC3E}">
        <p14:creationId xmlns:p14="http://schemas.microsoft.com/office/powerpoint/2010/main" val="120744716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811668"/>
          </a:xfrm>
        </p:spPr>
        <p:txBody>
          <a:bodyPr/>
          <a:lstStyle/>
          <a:p>
            <a:r>
              <a:rPr lang="en-US" dirty="0"/>
              <a:t>Features, warnings, restrictions, help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838200" y="1383527"/>
            <a:ext cx="10515600" cy="4793436"/>
          </a:xfrm>
        </p:spPr>
        <p:txBody>
          <a:bodyPr>
            <a:noAutofit/>
          </a:bodyPr>
          <a:lstStyle/>
          <a:p>
            <a:r>
              <a:rPr lang="en-US" sz="2400" dirty="0"/>
              <a:t>Zip code – rainfall data</a:t>
            </a:r>
          </a:p>
          <a:p>
            <a:r>
              <a:rPr lang="en-US" sz="2400" dirty="0"/>
              <a:t>Question about CSW permit – affects BMPs available</a:t>
            </a:r>
          </a:p>
          <a:p>
            <a:r>
              <a:rPr lang="en-US" sz="2400" dirty="0"/>
              <a:t>Default values for retention requirement, P and TSS concentrations</a:t>
            </a:r>
          </a:p>
          <a:p>
            <a:r>
              <a:rPr lang="en-US" sz="2400" dirty="0"/>
              <a:t>Must have impervious acres</a:t>
            </a:r>
          </a:p>
          <a:p>
            <a:r>
              <a:rPr lang="en-US" sz="2400" dirty="0"/>
              <a:t>Summary information toolbar</a:t>
            </a:r>
          </a:p>
          <a:p>
            <a:r>
              <a:rPr lang="en-US" sz="2400" dirty="0"/>
              <a:t>Warnings involve a change of a default condition (e.g. changing the P concentration)</a:t>
            </a:r>
          </a:p>
          <a:p>
            <a:r>
              <a:rPr lang="en-US" sz="2400" dirty="0"/>
              <a:t>Restrictions prevent you from entering data (examples - drawdown requirement, green roof and permeable pavement areas, </a:t>
            </a:r>
            <a:r>
              <a:rPr lang="en-US" sz="2400" dirty="0" err="1"/>
              <a:t>bioretention</a:t>
            </a:r>
            <a:r>
              <a:rPr lang="en-US" sz="2400" dirty="0"/>
              <a:t> depth</a:t>
            </a:r>
          </a:p>
          <a:p>
            <a:r>
              <a:rPr lang="en-US" sz="2400" dirty="0"/>
              <a:t>Help button or links within each BMP – go to </a:t>
            </a:r>
            <a:r>
              <a:rPr lang="en-US" sz="2400" dirty="0" err="1"/>
              <a:t>Stormwater</a:t>
            </a:r>
            <a:r>
              <a:rPr lang="en-US" sz="2400" dirty="0"/>
              <a:t> Manual</a:t>
            </a:r>
          </a:p>
        </p:txBody>
      </p:sp>
    </p:spTree>
    <p:extLst>
      <p:ext uri="{BB962C8B-B14F-4D97-AF65-F5344CB8AC3E}">
        <p14:creationId xmlns:p14="http://schemas.microsoft.com/office/powerpoint/2010/main" val="156141347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712748-186A-48F0-84AD-2D6CB34847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Restrictions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7852E60-EB73-4011-AB5C-63014F9312A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spcBef>
                <a:spcPts val="0"/>
              </a:spcBef>
            </a:pPr>
            <a:r>
              <a:rPr lang="en-US" sz="2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48 hour drawdown requirement</a:t>
            </a:r>
          </a:p>
          <a:p>
            <a:pPr>
              <a:spcBef>
                <a:spcPts val="0"/>
              </a:spcBef>
            </a:pPr>
            <a:r>
              <a:rPr lang="en-US" sz="2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Green roof: count as impervious surface, at least ½ of impermeable surface must be green roof, can only route another roof to a green roof</a:t>
            </a:r>
          </a:p>
          <a:p>
            <a:pPr>
              <a:spcBef>
                <a:spcPts val="0"/>
              </a:spcBef>
            </a:pPr>
            <a:r>
              <a:rPr lang="en-US" sz="2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Bioretention: 1.5 foot depth max </a:t>
            </a:r>
          </a:p>
          <a:p>
            <a:pPr>
              <a:spcBef>
                <a:spcPts val="0"/>
              </a:spcBef>
            </a:pPr>
            <a:r>
              <a:rPr lang="en-US" sz="2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Permeable pavement: Count permeable pavement as impervious, max 5:1 </a:t>
            </a:r>
            <a:r>
              <a:rPr lang="en-US" sz="26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impervious:pervious</a:t>
            </a:r>
            <a:r>
              <a:rPr lang="en-US" sz="2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ratio</a:t>
            </a:r>
          </a:p>
          <a:p>
            <a:pPr>
              <a:spcBef>
                <a:spcPts val="0"/>
              </a:spcBef>
            </a:pPr>
            <a:r>
              <a:rPr lang="en-US" sz="2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Swale side slope: can only route to a swale; cannot route to a swale side slope</a:t>
            </a:r>
          </a:p>
          <a:p>
            <a:pPr>
              <a:spcBef>
                <a:spcPts val="0"/>
              </a:spcBef>
            </a:pPr>
            <a:r>
              <a:rPr lang="en-US" sz="2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Disconnection: cannot be used to meet the CSW permit, cannot route another BMP to disconnection; cannot route more impervious or pervious than is in watershed tab for this BMP</a:t>
            </a:r>
          </a:p>
          <a:p>
            <a:pPr>
              <a:spcBef>
                <a:spcPts val="0"/>
              </a:spcBef>
            </a:pPr>
            <a:r>
              <a:rPr lang="en-US" sz="2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Wet swale, sand filter, constructed pond, constructed wetland: no volume reduction</a:t>
            </a:r>
          </a:p>
        </p:txBody>
      </p:sp>
    </p:spTree>
    <p:extLst>
      <p:ext uri="{BB962C8B-B14F-4D97-AF65-F5344CB8AC3E}">
        <p14:creationId xmlns:p14="http://schemas.microsoft.com/office/powerpoint/2010/main" val="315769552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Problem 2 and/or 3</a:t>
            </a:r>
          </a:p>
        </p:txBody>
      </p:sp>
      <p:sp>
        <p:nvSpPr>
          <p:cNvPr id="3" name="Subtitl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en-US" dirty="0"/>
              <a:t>Same as previous problem except C soil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Site is downtown Minneapolis, 9 acres impervious and 1 acres pervious, B soil (0.45 in/</a:t>
            </a:r>
            <a:r>
              <a:rPr lang="en-US" dirty="0" err="1"/>
              <a:t>hr</a:t>
            </a:r>
            <a:r>
              <a:rPr lang="en-US" dirty="0"/>
              <a:t>)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Contact: Mike Trojan, </a:t>
            </a:r>
            <a:r>
              <a:rPr lang="en-US" dirty="0">
                <a:hlinkClick r:id="rId2"/>
              </a:rPr>
              <a:t>mike.trojan@state.mn.us</a:t>
            </a:r>
            <a:r>
              <a:rPr lang="en-US" dirty="0"/>
              <a:t>; 651-757-2790</a:t>
            </a:r>
          </a:p>
        </p:txBody>
      </p:sp>
    </p:spTree>
    <p:extLst>
      <p:ext uri="{BB962C8B-B14F-4D97-AF65-F5344CB8AC3E}">
        <p14:creationId xmlns:p14="http://schemas.microsoft.com/office/powerpoint/2010/main" val="194651360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02777" y="304800"/>
            <a:ext cx="4191000" cy="762000"/>
          </a:xfrm>
        </p:spPr>
        <p:txBody>
          <a:bodyPr/>
          <a:lstStyle/>
          <a:p>
            <a:r>
              <a:rPr lang="en-US" b="1" dirty="0"/>
              <a:t>MIDS calculator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95206" y="1157093"/>
            <a:ext cx="4038600" cy="5483200"/>
          </a:xfrm>
        </p:spPr>
        <p:txBody>
          <a:bodyPr>
            <a:normAutofit lnSpcReduction="10000"/>
          </a:bodyPr>
          <a:lstStyle/>
          <a:p>
            <a:r>
              <a:rPr lang="en-US" dirty="0"/>
              <a:t>An Excel spreadsheet that</a:t>
            </a:r>
          </a:p>
          <a:p>
            <a:pPr lvl="1"/>
            <a:r>
              <a:rPr lang="en-US" dirty="0"/>
              <a:t>quantifies reductions in </a:t>
            </a:r>
            <a:r>
              <a:rPr lang="en-US" dirty="0" err="1"/>
              <a:t>stormwater</a:t>
            </a:r>
            <a:r>
              <a:rPr lang="en-US" dirty="0"/>
              <a:t> runoff volume for a given BMP or group of BMPs</a:t>
            </a:r>
          </a:p>
          <a:p>
            <a:pPr lvl="1"/>
            <a:r>
              <a:rPr lang="en-US" dirty="0"/>
              <a:t>quantifies reductions in phosphorus (P) and TSS in </a:t>
            </a:r>
            <a:r>
              <a:rPr lang="en-US" dirty="0" err="1"/>
              <a:t>stormwater</a:t>
            </a:r>
            <a:r>
              <a:rPr lang="en-US" dirty="0"/>
              <a:t> runoff for a given BMP or group of BMPs</a:t>
            </a:r>
          </a:p>
          <a:p>
            <a:pPr lvl="1"/>
            <a:r>
              <a:rPr lang="en-US" dirty="0"/>
              <a:t>can be used to select and size best BMP(s) for a particular situation</a:t>
            </a:r>
          </a:p>
          <a:p>
            <a:r>
              <a:rPr lang="en-US" dirty="0"/>
              <a:t>Has a Graphical User Interface (GUI)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17577" y="1222400"/>
            <a:ext cx="6034354" cy="46343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009112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Performance goal – a regulatory or water quality objective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Targets for volume and/or pollutant reductions</a:t>
            </a:r>
          </a:p>
          <a:p>
            <a:pPr lvl="1"/>
            <a:r>
              <a:rPr lang="en-US" dirty="0"/>
              <a:t>CSW permit has a goal of 1 inch retention of impervious surfaces for new development: captures about 90% of annual precipitation</a:t>
            </a:r>
          </a:p>
          <a:p>
            <a:pPr lvl="1"/>
            <a:r>
              <a:rPr lang="en-US" dirty="0"/>
              <a:t>MIDS goal is 1.1 inches: mimics native vegetation and soils</a:t>
            </a:r>
          </a:p>
          <a:p>
            <a:pPr lvl="1"/>
            <a:r>
              <a:rPr lang="en-US" dirty="0"/>
              <a:t>TMDLs might have goals for TSS or P reduction to meet surface water quality standards</a:t>
            </a:r>
          </a:p>
          <a:p>
            <a:r>
              <a:rPr lang="en-US" dirty="0"/>
              <a:t>Called a retention requirement in the MIDS calculator</a:t>
            </a:r>
          </a:p>
        </p:txBody>
      </p:sp>
    </p:spTree>
    <p:extLst>
      <p:ext uri="{BB962C8B-B14F-4D97-AF65-F5344CB8AC3E}">
        <p14:creationId xmlns:p14="http://schemas.microsoft.com/office/powerpoint/2010/main" val="309815016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345"/>
          <a:stretch/>
        </p:blipFill>
        <p:spPr>
          <a:xfrm>
            <a:off x="1017754" y="561664"/>
            <a:ext cx="644791" cy="597408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662545" y="675702"/>
            <a:ext cx="81547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To open the MIDS calculator, double click on the MIDS icon on your desktop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/>
          <a:srcRect l="11436" t="13540" r="62939" b="23827"/>
          <a:stretch/>
        </p:blipFill>
        <p:spPr>
          <a:xfrm>
            <a:off x="7909005" y="1398540"/>
            <a:ext cx="3556000" cy="2444549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93717" y="2436148"/>
            <a:ext cx="7162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dirty="0"/>
              <a:t>Click on file and create a new file or open an existing MIDS calculator file</a:t>
            </a:r>
          </a:p>
        </p:txBody>
      </p:sp>
      <p:cxnSp>
        <p:nvCxnSpPr>
          <p:cNvPr id="7" name="Straight Arrow Connector 6"/>
          <p:cNvCxnSpPr>
            <a:stCxn id="5" idx="3"/>
          </p:cNvCxnSpPr>
          <p:nvPr/>
        </p:nvCxnSpPr>
        <p:spPr>
          <a:xfrm flipV="1">
            <a:off x="7456517" y="1596044"/>
            <a:ext cx="540327" cy="1024770"/>
          </a:xfrm>
          <a:prstGeom prst="straightConnector1">
            <a:avLst/>
          </a:prstGeom>
          <a:ln w="254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5475645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81200" y="76199"/>
            <a:ext cx="8229600" cy="912845"/>
          </a:xfrm>
        </p:spPr>
        <p:txBody>
          <a:bodyPr>
            <a:normAutofit/>
          </a:bodyPr>
          <a:lstStyle/>
          <a:p>
            <a:r>
              <a:rPr lang="en-US" b="1" dirty="0"/>
              <a:t>Kickoff example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64432" y="1162277"/>
            <a:ext cx="8839200" cy="5031789"/>
          </a:xfrm>
        </p:spPr>
        <p:txBody>
          <a:bodyPr>
            <a:noAutofit/>
          </a:bodyPr>
          <a:lstStyle/>
          <a:p>
            <a:r>
              <a:rPr lang="en-US" sz="2400" dirty="0"/>
              <a:t>Create a new file</a:t>
            </a:r>
          </a:p>
          <a:p>
            <a:r>
              <a:rPr lang="en-US" sz="2400" dirty="0"/>
              <a:t>Site information tab: no to CSW permit, zip=55155, 3 acres impervious, 2 acres turf on B soil</a:t>
            </a:r>
          </a:p>
          <a:p>
            <a:r>
              <a:rPr lang="en-US" sz="2400" dirty="0"/>
              <a:t>Schematic tab</a:t>
            </a:r>
          </a:p>
          <a:p>
            <a:pPr lvl="2"/>
            <a:r>
              <a:rPr lang="en-US" dirty="0" err="1"/>
              <a:t>Bioretention</a:t>
            </a:r>
            <a:r>
              <a:rPr lang="en-US" dirty="0"/>
              <a:t> no underdrain, 1 acre impervious , 3000 ft</a:t>
            </a:r>
            <a:r>
              <a:rPr lang="en-US" baseline="30000" dirty="0"/>
              <a:t>2</a:t>
            </a:r>
            <a:r>
              <a:rPr lang="en-US" dirty="0"/>
              <a:t> areas, 1.35 feet depth, B soil, 48 hour drawdown</a:t>
            </a:r>
          </a:p>
          <a:p>
            <a:pPr lvl="2"/>
            <a:r>
              <a:rPr lang="en-US" dirty="0" err="1"/>
              <a:t>Bioretention</a:t>
            </a:r>
            <a:r>
              <a:rPr lang="en-US" dirty="0"/>
              <a:t> with underdrain, 2 acre turf B soil, 1 acre impervious, underdrain not raised, not lined, 3000 ft</a:t>
            </a:r>
            <a:r>
              <a:rPr lang="en-US" baseline="30000" dirty="0"/>
              <a:t>2</a:t>
            </a:r>
            <a:r>
              <a:rPr lang="en-US" dirty="0"/>
              <a:t> for each area, overflow depth=1.5 feet, 2 foot media depth, 0.11 FC-</a:t>
            </a:r>
            <a:r>
              <a:rPr lang="en-US" dirty="0" err="1"/>
              <a:t>WPt</a:t>
            </a:r>
            <a:r>
              <a:rPr lang="en-US" dirty="0"/>
              <a:t>, 0.25 MP-FC, no tree, Mix A, no to P test, no amendment, B soil (0.45 in/</a:t>
            </a:r>
            <a:r>
              <a:rPr lang="en-US" dirty="0" err="1"/>
              <a:t>hr</a:t>
            </a:r>
            <a:r>
              <a:rPr lang="en-US" dirty="0"/>
              <a:t>), 48 </a:t>
            </a:r>
            <a:r>
              <a:rPr lang="en-US" dirty="0" err="1"/>
              <a:t>hr</a:t>
            </a:r>
            <a:r>
              <a:rPr lang="en-US" dirty="0"/>
              <a:t> drawdown, route to </a:t>
            </a:r>
            <a:r>
              <a:rPr lang="en-US" dirty="0" err="1"/>
              <a:t>bioretention</a:t>
            </a:r>
            <a:r>
              <a:rPr lang="en-US" dirty="0"/>
              <a:t> with no underdrain</a:t>
            </a:r>
          </a:p>
          <a:p>
            <a:pPr lvl="2"/>
            <a:r>
              <a:rPr lang="en-US" dirty="0"/>
              <a:t>Infiltration basin, 1 acre impervious, 4000 ft</a:t>
            </a:r>
            <a:r>
              <a:rPr lang="en-US" baseline="30000" dirty="0"/>
              <a:t>2</a:t>
            </a:r>
            <a:r>
              <a:rPr lang="en-US" dirty="0"/>
              <a:t> areas, 1.8 foot overflow depth, B soils, 48 hour drawdown</a:t>
            </a:r>
          </a:p>
          <a:p>
            <a:r>
              <a:rPr lang="en-US" sz="2400" dirty="0"/>
              <a:t>Results tab: Is the performance goal met? If not, how can it be met?</a:t>
            </a:r>
          </a:p>
        </p:txBody>
      </p:sp>
    </p:spTree>
    <p:extLst>
      <p:ext uri="{BB962C8B-B14F-4D97-AF65-F5344CB8AC3E}">
        <p14:creationId xmlns:p14="http://schemas.microsoft.com/office/powerpoint/2010/main" val="331533562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81200" y="40476"/>
            <a:ext cx="8229600" cy="873925"/>
          </a:xfrm>
        </p:spPr>
        <p:txBody>
          <a:bodyPr/>
          <a:lstStyle/>
          <a:p>
            <a:r>
              <a:rPr lang="en-US" dirty="0"/>
              <a:t>How does it work?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81200" y="1066801"/>
            <a:ext cx="8382000" cy="5059363"/>
          </a:xfrm>
        </p:spPr>
        <p:txBody>
          <a:bodyPr>
            <a:normAutofit/>
          </a:bodyPr>
          <a:lstStyle/>
          <a:p>
            <a:r>
              <a:rPr lang="en-US" dirty="0"/>
              <a:t>Calculate the amount of </a:t>
            </a:r>
            <a:r>
              <a:rPr lang="en-US" dirty="0" err="1"/>
              <a:t>stormwater</a:t>
            </a:r>
            <a:r>
              <a:rPr lang="en-US" dirty="0"/>
              <a:t> runoff, P, and TSS entering the BMP</a:t>
            </a:r>
          </a:p>
          <a:p>
            <a:r>
              <a:rPr lang="en-US" dirty="0"/>
              <a:t>Different BMPs have removal efficiencies based on research and monitoring</a:t>
            </a:r>
          </a:p>
          <a:p>
            <a:r>
              <a:rPr lang="en-US" dirty="0"/>
              <a:t>Calculator does a mass balance on volume, P, and TSS coming in, being removed, and returning as runoff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1200" y="4419601"/>
            <a:ext cx="4114800" cy="2277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446786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2151759" y="381000"/>
            <a:ext cx="5074329" cy="1716358"/>
            <a:chOff x="1134155" y="2200654"/>
            <a:chExt cx="5743741" cy="2612820"/>
          </a:xfrm>
        </p:grpSpPr>
        <p:grpSp>
          <p:nvGrpSpPr>
            <p:cNvPr id="3" name="Group 2"/>
            <p:cNvGrpSpPr>
              <a:grpSpLocks/>
            </p:cNvGrpSpPr>
            <p:nvPr/>
          </p:nvGrpSpPr>
          <p:grpSpPr bwMode="auto">
            <a:xfrm>
              <a:off x="1295400" y="2438400"/>
              <a:ext cx="2752044" cy="1442142"/>
              <a:chOff x="0" y="-159503"/>
              <a:chExt cx="2751583" cy="1448476"/>
            </a:xfrm>
          </p:grpSpPr>
          <p:sp>
            <p:nvSpPr>
              <p:cNvPr id="11" name="Flowchart: Manual Operation 10"/>
              <p:cNvSpPr/>
              <p:nvPr/>
            </p:nvSpPr>
            <p:spPr bwMode="auto">
              <a:xfrm>
                <a:off x="0" y="267343"/>
                <a:ext cx="2427867" cy="1021630"/>
              </a:xfrm>
              <a:prstGeom prst="flowChartManualOperation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lvl1pPr marL="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12" name="Flowchart: Direct Access Storage 11"/>
              <p:cNvSpPr/>
              <p:nvPr/>
            </p:nvSpPr>
            <p:spPr bwMode="auto">
              <a:xfrm>
                <a:off x="1943922" y="-159503"/>
                <a:ext cx="807661" cy="407750"/>
              </a:xfrm>
              <a:prstGeom prst="flowChartMagneticDrum">
                <a:avLst/>
              </a:prstGeom>
              <a:solidFill>
                <a:schemeClr val="bg1">
                  <a:lumMod val="50000"/>
                </a:schemeClr>
              </a:solidFill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lvl1pPr marL="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13" name="Rectangle 12"/>
              <p:cNvSpPr/>
              <p:nvPr/>
            </p:nvSpPr>
            <p:spPr bwMode="auto">
              <a:xfrm>
                <a:off x="506244" y="1185597"/>
                <a:ext cx="1437678" cy="85932"/>
              </a:xfrm>
              <a:prstGeom prst="rect">
                <a:avLst/>
              </a:prstGeom>
              <a:solidFill>
                <a:schemeClr val="accent3">
                  <a:lumMod val="75000"/>
                </a:schemeClr>
              </a:solidFill>
              <a:ln>
                <a:solidFill>
                  <a:schemeClr val="accent3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lvl1pPr marL="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/>
              </a:p>
            </p:txBody>
          </p:sp>
        </p:grpSp>
        <p:sp>
          <p:nvSpPr>
            <p:cNvPr id="4" name="Flowchart: Manual Operation 3"/>
            <p:cNvSpPr/>
            <p:nvPr/>
          </p:nvSpPr>
          <p:spPr bwMode="auto">
            <a:xfrm>
              <a:off x="1286106" y="2864004"/>
              <a:ext cx="2428274" cy="1017163"/>
            </a:xfrm>
            <a:prstGeom prst="flowChartManualOperation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lvl1pPr marL="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1134155" y="4298092"/>
              <a:ext cx="2767072" cy="5153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600" dirty="0"/>
                <a:t>100% TSS, PP, DP reduction</a:t>
              </a:r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4168451" y="2200654"/>
              <a:ext cx="2709445" cy="16398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600" dirty="0"/>
                <a:t>Overflow volume</a:t>
              </a:r>
            </a:p>
            <a:p>
              <a:pPr algn="ctr"/>
              <a:r>
                <a:rPr lang="en-US" sz="1600" dirty="0"/>
                <a:t>0% TSS, Particulate P (PP), </a:t>
              </a:r>
            </a:p>
            <a:p>
              <a:pPr algn="ctr"/>
              <a:r>
                <a:rPr lang="en-US" sz="1600" dirty="0"/>
                <a:t>and Dissolved P (DP)</a:t>
              </a:r>
            </a:p>
            <a:p>
              <a:pPr algn="ctr"/>
              <a:r>
                <a:rPr lang="en-US" sz="1600" dirty="0"/>
                <a:t>reduction</a:t>
              </a:r>
            </a:p>
          </p:txBody>
        </p:sp>
        <p:sp>
          <p:nvSpPr>
            <p:cNvPr id="7" name="Right Arrow 6"/>
            <p:cNvSpPr/>
            <p:nvPr/>
          </p:nvSpPr>
          <p:spPr>
            <a:xfrm rot="5400000">
              <a:off x="1470963" y="3613959"/>
              <a:ext cx="897339" cy="464341"/>
            </a:xfrm>
            <a:prstGeom prst="rightArrow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Right Arrow 7"/>
            <p:cNvSpPr/>
            <p:nvPr/>
          </p:nvSpPr>
          <p:spPr>
            <a:xfrm rot="5400000">
              <a:off x="2008081" y="3615057"/>
              <a:ext cx="897339" cy="464341"/>
            </a:xfrm>
            <a:prstGeom prst="rightArrow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ight Arrow 8"/>
            <p:cNvSpPr/>
            <p:nvPr/>
          </p:nvSpPr>
          <p:spPr>
            <a:xfrm rot="5400000">
              <a:off x="2624822" y="3617252"/>
              <a:ext cx="897339" cy="464341"/>
            </a:xfrm>
            <a:prstGeom prst="rightArrow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ight Arrow 9"/>
            <p:cNvSpPr/>
            <p:nvPr/>
          </p:nvSpPr>
          <p:spPr>
            <a:xfrm>
              <a:off x="3429000" y="2410173"/>
              <a:ext cx="897339" cy="464341"/>
            </a:xfrm>
            <a:prstGeom prst="rightArrow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4" name="TextBox 13"/>
          <p:cNvSpPr txBox="1"/>
          <p:nvPr/>
        </p:nvSpPr>
        <p:spPr>
          <a:xfrm>
            <a:off x="6934200" y="762000"/>
            <a:ext cx="3200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b="1" dirty="0"/>
              <a:t>Infiltration BMPs</a:t>
            </a:r>
          </a:p>
        </p:txBody>
      </p:sp>
      <p:grpSp>
        <p:nvGrpSpPr>
          <p:cNvPr id="15" name="Group 14"/>
          <p:cNvGrpSpPr/>
          <p:nvPr/>
        </p:nvGrpSpPr>
        <p:grpSpPr>
          <a:xfrm>
            <a:off x="2057400" y="2677903"/>
            <a:ext cx="5268842" cy="1758789"/>
            <a:chOff x="2236531" y="2134825"/>
            <a:chExt cx="5664527" cy="3175908"/>
          </a:xfrm>
        </p:grpSpPr>
        <p:sp>
          <p:nvSpPr>
            <p:cNvPr id="16" name="TextBox 15"/>
            <p:cNvSpPr txBox="1"/>
            <p:nvPr/>
          </p:nvSpPr>
          <p:spPr>
            <a:xfrm>
              <a:off x="2294567" y="4699394"/>
              <a:ext cx="2628166" cy="61133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600" dirty="0"/>
                <a:t>100% TSS, PP, DP reduction</a:t>
              </a: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5215608" y="2886325"/>
              <a:ext cx="2685450" cy="194517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600" dirty="0"/>
                <a:t>Filtered volume</a:t>
              </a:r>
            </a:p>
            <a:p>
              <a:pPr algn="ctr"/>
              <a:r>
                <a:rPr lang="en-US" sz="1600" dirty="0"/>
                <a:t>60% TSS. Particulate P (PP), </a:t>
              </a:r>
            </a:p>
            <a:p>
              <a:pPr algn="ctr"/>
              <a:r>
                <a:rPr lang="en-US" sz="1600" dirty="0"/>
                <a:t>and Dissolved P (DP)</a:t>
              </a:r>
            </a:p>
            <a:p>
              <a:pPr algn="ctr"/>
              <a:r>
                <a:rPr lang="en-US" sz="1600" dirty="0"/>
                <a:t>Calculated based on media</a:t>
              </a:r>
            </a:p>
          </p:txBody>
        </p:sp>
        <p:grpSp>
          <p:nvGrpSpPr>
            <p:cNvPr id="18" name="Group 17"/>
            <p:cNvGrpSpPr/>
            <p:nvPr/>
          </p:nvGrpSpPr>
          <p:grpSpPr>
            <a:xfrm>
              <a:off x="2236531" y="2134825"/>
              <a:ext cx="2885392" cy="2251789"/>
              <a:chOff x="2236532" y="2134826"/>
              <a:chExt cx="2885392" cy="2251789"/>
            </a:xfrm>
          </p:grpSpPr>
          <p:grpSp>
            <p:nvGrpSpPr>
              <p:cNvPr id="24" name="Group 23"/>
              <p:cNvGrpSpPr>
                <a:grpSpLocks/>
              </p:cNvGrpSpPr>
              <p:nvPr/>
            </p:nvGrpSpPr>
            <p:grpSpPr bwMode="auto">
              <a:xfrm>
                <a:off x="2236532" y="2134826"/>
                <a:ext cx="2885392" cy="2251789"/>
                <a:chOff x="0" y="0"/>
                <a:chExt cx="3088244" cy="2429054"/>
              </a:xfrm>
            </p:grpSpPr>
            <p:grpSp>
              <p:nvGrpSpPr>
                <p:cNvPr id="26" name="Group 25"/>
                <p:cNvGrpSpPr>
                  <a:grpSpLocks/>
                </p:cNvGrpSpPr>
                <p:nvPr/>
              </p:nvGrpSpPr>
              <p:grpSpPr bwMode="auto">
                <a:xfrm>
                  <a:off x="0" y="0"/>
                  <a:ext cx="3088244" cy="2429054"/>
                  <a:chOff x="0" y="0"/>
                  <a:chExt cx="3093635" cy="1858294"/>
                </a:xfrm>
              </p:grpSpPr>
              <p:grpSp>
                <p:nvGrpSpPr>
                  <p:cNvPr id="28" name="Group 27"/>
                  <p:cNvGrpSpPr>
                    <a:grpSpLocks/>
                  </p:cNvGrpSpPr>
                  <p:nvPr/>
                </p:nvGrpSpPr>
                <p:grpSpPr bwMode="auto">
                  <a:xfrm>
                    <a:off x="0" y="0"/>
                    <a:ext cx="3093635" cy="1858294"/>
                    <a:chOff x="0" y="0"/>
                    <a:chExt cx="4195589" cy="2030438"/>
                  </a:xfrm>
                </p:grpSpPr>
                <p:grpSp>
                  <p:nvGrpSpPr>
                    <p:cNvPr id="30" name="Group 29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0" y="0"/>
                      <a:ext cx="4195589" cy="2021871"/>
                      <a:chOff x="0" y="0"/>
                      <a:chExt cx="4195589" cy="2021871"/>
                    </a:xfrm>
                  </p:grpSpPr>
                  <p:sp>
                    <p:nvSpPr>
                      <p:cNvPr id="32" name="Flowchart: Manual Operation 31"/>
                      <p:cNvSpPr/>
                      <p:nvPr/>
                    </p:nvSpPr>
                    <p:spPr>
                      <a:xfrm>
                        <a:off x="0" y="0"/>
                        <a:ext cx="4195589" cy="1996169"/>
                      </a:xfrm>
                      <a:prstGeom prst="flowChartManualOperation">
                        <a:avLst/>
                      </a:prstGeom>
                      <a:solidFill>
                        <a:schemeClr val="bg1"/>
                      </a:solidFill>
                      <a:ln>
                        <a:solidFill>
                          <a:schemeClr val="tx1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>
                        <a:lvl1pPr marL="0" indent="0">
                          <a:defRPr sz="1100">
                            <a:solidFill>
                              <a:schemeClr val="lt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1pPr>
                        <a:lvl2pPr marL="457200" indent="0">
                          <a:defRPr sz="1100">
                            <a:solidFill>
                              <a:schemeClr val="lt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2pPr>
                        <a:lvl3pPr marL="914400" indent="0">
                          <a:defRPr sz="1100">
                            <a:solidFill>
                              <a:schemeClr val="lt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3pPr>
                        <a:lvl4pPr marL="1371600" indent="0">
                          <a:defRPr sz="1100">
                            <a:solidFill>
                              <a:schemeClr val="lt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4pPr>
                        <a:lvl5pPr marL="1828800" indent="0">
                          <a:defRPr sz="1100">
                            <a:solidFill>
                              <a:schemeClr val="lt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5pPr>
                        <a:lvl6pPr marL="2286000" indent="0">
                          <a:defRPr sz="1100">
                            <a:solidFill>
                              <a:schemeClr val="lt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6pPr>
                        <a:lvl7pPr marL="2743200" indent="0">
                          <a:defRPr sz="1100">
                            <a:solidFill>
                              <a:schemeClr val="lt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7pPr>
                        <a:lvl8pPr marL="3200400" indent="0">
                          <a:defRPr sz="1100">
                            <a:solidFill>
                              <a:schemeClr val="lt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8pPr>
                        <a:lvl9pPr marL="3657600" indent="0">
                          <a:defRPr sz="1100">
                            <a:solidFill>
                              <a:schemeClr val="lt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9pPr>
                      </a:lstStyle>
                      <a:p>
                        <a:endParaRPr lang="en-US"/>
                      </a:p>
                    </p:txBody>
                  </p:sp>
                  <p:sp>
                    <p:nvSpPr>
                      <p:cNvPr id="33" name="Right Triangle 32"/>
                      <p:cNvSpPr/>
                      <p:nvPr/>
                    </p:nvSpPr>
                    <p:spPr>
                      <a:xfrm rot="10800000">
                        <a:off x="290783" y="616842"/>
                        <a:ext cx="567720" cy="1405029"/>
                      </a:xfrm>
                      <a:prstGeom prst="rtTriangle">
                        <a:avLst/>
                      </a:prstGeom>
                      <a:blipFill dpi="0" rotWithShape="1">
                        <a:blip r:embed="rId2" cstate="print">
                          <a:alphaModFix amt="77000"/>
                        </a:blip>
                        <a:srcRect/>
                        <a:tile tx="0" ty="0" sx="100000" sy="100000" flip="none" algn="tl"/>
                      </a:blip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>
                        <a:lvl1pPr marL="0" indent="0">
                          <a:defRPr sz="1100">
                            <a:solidFill>
                              <a:schemeClr val="lt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1pPr>
                        <a:lvl2pPr marL="457200" indent="0">
                          <a:defRPr sz="1100">
                            <a:solidFill>
                              <a:schemeClr val="lt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2pPr>
                        <a:lvl3pPr marL="914400" indent="0">
                          <a:defRPr sz="1100">
                            <a:solidFill>
                              <a:schemeClr val="lt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3pPr>
                        <a:lvl4pPr marL="1371600" indent="0">
                          <a:defRPr sz="1100">
                            <a:solidFill>
                              <a:schemeClr val="lt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4pPr>
                        <a:lvl5pPr marL="1828800" indent="0">
                          <a:defRPr sz="1100">
                            <a:solidFill>
                              <a:schemeClr val="lt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5pPr>
                        <a:lvl6pPr marL="2286000" indent="0">
                          <a:defRPr sz="1100">
                            <a:solidFill>
                              <a:schemeClr val="lt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6pPr>
                        <a:lvl7pPr marL="2743200" indent="0">
                          <a:defRPr sz="1100">
                            <a:solidFill>
                              <a:schemeClr val="lt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7pPr>
                        <a:lvl8pPr marL="3200400" indent="0">
                          <a:defRPr sz="1100">
                            <a:solidFill>
                              <a:schemeClr val="lt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8pPr>
                        <a:lvl9pPr marL="3657600" indent="0">
                          <a:defRPr sz="1100">
                            <a:solidFill>
                              <a:schemeClr val="lt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9pPr>
                      </a:lstStyle>
                      <a:p>
                        <a:endParaRPr lang="en-US"/>
                      </a:p>
                    </p:txBody>
                  </p:sp>
                  <p:sp>
                    <p:nvSpPr>
                      <p:cNvPr id="34" name="Rectangle 33"/>
                      <p:cNvSpPr/>
                      <p:nvPr/>
                    </p:nvSpPr>
                    <p:spPr>
                      <a:xfrm>
                        <a:off x="858503" y="629693"/>
                        <a:ext cx="2492429" cy="1379327"/>
                      </a:xfrm>
                      <a:prstGeom prst="rect">
                        <a:avLst/>
                      </a:prstGeom>
                      <a:blipFill dpi="0" rotWithShape="1">
                        <a:blip r:embed="rId2" cstate="print">
                          <a:alphaModFix amt="77000"/>
                        </a:blip>
                        <a:srcRect/>
                        <a:tile tx="0" ty="0" sx="100000" sy="100000" flip="none" algn="tl"/>
                      </a:blip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>
                        <a:lvl1pPr marL="0" indent="0">
                          <a:defRPr sz="1100">
                            <a:solidFill>
                              <a:schemeClr val="lt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1pPr>
                        <a:lvl2pPr marL="457200" indent="0">
                          <a:defRPr sz="1100">
                            <a:solidFill>
                              <a:schemeClr val="lt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2pPr>
                        <a:lvl3pPr marL="914400" indent="0">
                          <a:defRPr sz="1100">
                            <a:solidFill>
                              <a:schemeClr val="lt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3pPr>
                        <a:lvl4pPr marL="1371600" indent="0">
                          <a:defRPr sz="1100">
                            <a:solidFill>
                              <a:schemeClr val="lt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4pPr>
                        <a:lvl5pPr marL="1828800" indent="0">
                          <a:defRPr sz="1100">
                            <a:solidFill>
                              <a:schemeClr val="lt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5pPr>
                        <a:lvl6pPr marL="2286000" indent="0">
                          <a:defRPr sz="1100">
                            <a:solidFill>
                              <a:schemeClr val="lt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6pPr>
                        <a:lvl7pPr marL="2743200" indent="0">
                          <a:defRPr sz="1100">
                            <a:solidFill>
                              <a:schemeClr val="lt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7pPr>
                        <a:lvl8pPr marL="3200400" indent="0">
                          <a:defRPr sz="1100">
                            <a:solidFill>
                              <a:schemeClr val="lt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8pPr>
                        <a:lvl9pPr marL="3657600" indent="0">
                          <a:defRPr sz="1100">
                            <a:solidFill>
                              <a:schemeClr val="lt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9pPr>
                      </a:lstStyle>
                      <a:p>
                        <a:endParaRPr lang="en-US"/>
                      </a:p>
                    </p:txBody>
                  </p:sp>
                  <p:cxnSp>
                    <p:nvCxnSpPr>
                      <p:cNvPr id="35" name="Straight Connector 34"/>
                      <p:cNvCxnSpPr/>
                      <p:nvPr/>
                    </p:nvCxnSpPr>
                    <p:spPr>
                      <a:xfrm>
                        <a:off x="844657" y="1996169"/>
                        <a:ext cx="2506274" cy="0"/>
                      </a:xfrm>
                      <a:prstGeom prst="line">
                        <a:avLst/>
                      </a:prstGeom>
                      <a:ln w="25400">
                        <a:solidFill>
                          <a:schemeClr val="tx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</p:grpSp>
                <p:sp>
                  <p:nvSpPr>
                    <p:cNvPr id="31" name="Right Triangle 30"/>
                    <p:cNvSpPr/>
                    <p:nvPr/>
                  </p:nvSpPr>
                  <p:spPr>
                    <a:xfrm rot="10800000" flipH="1">
                      <a:off x="3350933" y="625409"/>
                      <a:ext cx="540026" cy="1405029"/>
                    </a:xfrm>
                    <a:prstGeom prst="rtTriangle">
                      <a:avLst/>
                    </a:prstGeom>
                    <a:blipFill dpi="0" rotWithShape="1">
                      <a:blip r:embed="rId2" cstate="print">
                        <a:alphaModFix amt="77000"/>
                      </a:blip>
                      <a:srcRect/>
                      <a:tile tx="0" ty="0" sx="100000" sy="100000" flip="none" algn="tl"/>
                    </a:blip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>
                      <a:lvl1pPr marL="0" indent="0">
                        <a:defRPr sz="11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indent="0">
                        <a:defRPr sz="11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indent="0">
                        <a:defRPr sz="11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indent="0">
                        <a:defRPr sz="11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indent="0">
                        <a:defRPr sz="11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indent="0">
                        <a:defRPr sz="11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indent="0">
                        <a:defRPr sz="11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indent="0">
                        <a:defRPr sz="11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indent="0">
                        <a:defRPr sz="11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endParaRPr lang="en-US"/>
                    </a:p>
                  </p:txBody>
                </p:sp>
              </p:grpSp>
              <p:sp>
                <p:nvSpPr>
                  <p:cNvPr id="29" name="Flowchart: Direct Access Storage 28"/>
                  <p:cNvSpPr/>
                  <p:nvPr/>
                </p:nvSpPr>
                <p:spPr bwMode="auto">
                  <a:xfrm>
                    <a:off x="2429984" y="1003636"/>
                    <a:ext cx="602391" cy="227386"/>
                  </a:xfrm>
                  <a:prstGeom prst="flowChartMagneticDrum">
                    <a:avLst/>
                  </a:prstGeom>
                  <a:solidFill>
                    <a:schemeClr val="bg1">
                      <a:lumMod val="50000"/>
                    </a:schemeClr>
                  </a:solidFill>
                  <a:ln>
                    <a:solidFill>
                      <a:schemeClr val="tx1">
                        <a:lumMod val="95000"/>
                        <a:lumOff val="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lvl1pPr marL="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en-US"/>
                  </a:p>
                </p:txBody>
              </p:sp>
            </p:grpSp>
            <p:sp>
              <p:nvSpPr>
                <p:cNvPr id="27" name="Rectangle 26"/>
                <p:cNvSpPr/>
                <p:nvPr/>
              </p:nvSpPr>
              <p:spPr>
                <a:xfrm>
                  <a:off x="193652" y="645698"/>
                  <a:ext cx="2700940" cy="92243"/>
                </a:xfrm>
                <a:prstGeom prst="rect">
                  <a:avLst/>
                </a:prstGeom>
                <a:solidFill>
                  <a:schemeClr val="accent3">
                    <a:lumMod val="75000"/>
                  </a:schemeClr>
                </a:solidFill>
                <a:ln>
                  <a:solidFill>
                    <a:schemeClr val="accent3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lvl1pPr marL="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/>
                </a:p>
              </p:txBody>
            </p:sp>
          </p:grpSp>
          <p:cxnSp>
            <p:nvCxnSpPr>
              <p:cNvPr id="25" name="Straight Connector 24"/>
              <p:cNvCxnSpPr/>
              <p:nvPr/>
            </p:nvCxnSpPr>
            <p:spPr bwMode="auto">
              <a:xfrm>
                <a:off x="2426986" y="2134826"/>
                <a:ext cx="2694938" cy="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9" name="Right Arrow 18"/>
            <p:cNvSpPr/>
            <p:nvPr/>
          </p:nvSpPr>
          <p:spPr>
            <a:xfrm>
              <a:off x="4412061" y="3256578"/>
              <a:ext cx="897339" cy="464341"/>
            </a:xfrm>
            <a:prstGeom prst="rightArrow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2631688" y="3601844"/>
              <a:ext cx="2085278" cy="747132"/>
            </a:xfrm>
            <a:custGeom>
              <a:avLst/>
              <a:gdLst>
                <a:gd name="connsiteX0" fmla="*/ 189571 w 2085278"/>
                <a:gd name="connsiteY0" fmla="*/ 747132 h 747132"/>
                <a:gd name="connsiteX1" fmla="*/ 1895707 w 2085278"/>
                <a:gd name="connsiteY1" fmla="*/ 747132 h 747132"/>
                <a:gd name="connsiteX2" fmla="*/ 2085278 w 2085278"/>
                <a:gd name="connsiteY2" fmla="*/ 11151 h 747132"/>
                <a:gd name="connsiteX3" fmla="*/ 0 w 2085278"/>
                <a:gd name="connsiteY3" fmla="*/ 0 h 747132"/>
                <a:gd name="connsiteX4" fmla="*/ 189571 w 2085278"/>
                <a:gd name="connsiteY4" fmla="*/ 747132 h 7471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85278" h="747132">
                  <a:moveTo>
                    <a:pt x="189571" y="747132"/>
                  </a:moveTo>
                  <a:lnTo>
                    <a:pt x="1895707" y="747132"/>
                  </a:lnTo>
                  <a:lnTo>
                    <a:pt x="2085278" y="11151"/>
                  </a:lnTo>
                  <a:lnTo>
                    <a:pt x="0" y="0"/>
                  </a:lnTo>
                  <a:lnTo>
                    <a:pt x="189571" y="747132"/>
                  </a:lnTo>
                  <a:close/>
                </a:path>
              </a:pathLst>
            </a:custGeom>
            <a:solidFill>
              <a:schemeClr val="accent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Right Arrow 20"/>
            <p:cNvSpPr/>
            <p:nvPr/>
          </p:nvSpPr>
          <p:spPr>
            <a:xfrm rot="5400000">
              <a:off x="2551545" y="4017455"/>
              <a:ext cx="897339" cy="464341"/>
            </a:xfrm>
            <a:prstGeom prst="rightArrow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Right Arrow 21"/>
            <p:cNvSpPr/>
            <p:nvPr/>
          </p:nvSpPr>
          <p:spPr>
            <a:xfrm rot="5400000">
              <a:off x="3088663" y="4018553"/>
              <a:ext cx="897339" cy="464341"/>
            </a:xfrm>
            <a:prstGeom prst="rightArrow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Right Arrow 22"/>
            <p:cNvSpPr/>
            <p:nvPr/>
          </p:nvSpPr>
          <p:spPr>
            <a:xfrm rot="5400000">
              <a:off x="3705404" y="4020748"/>
              <a:ext cx="897339" cy="464341"/>
            </a:xfrm>
            <a:prstGeom prst="rightArrow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6" name="TextBox 35"/>
          <p:cNvSpPr txBox="1"/>
          <p:nvPr/>
        </p:nvSpPr>
        <p:spPr>
          <a:xfrm>
            <a:off x="7772400" y="3474834"/>
            <a:ext cx="2590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b="1" dirty="0"/>
              <a:t>Filtration BMPs w/ some infiltration</a:t>
            </a:r>
          </a:p>
        </p:txBody>
      </p:sp>
      <p:sp>
        <p:nvSpPr>
          <p:cNvPr id="37" name="Freeform 36"/>
          <p:cNvSpPr/>
          <p:nvPr/>
        </p:nvSpPr>
        <p:spPr>
          <a:xfrm>
            <a:off x="2192216" y="5275385"/>
            <a:ext cx="2523393" cy="879230"/>
          </a:xfrm>
          <a:custGeom>
            <a:avLst/>
            <a:gdLst>
              <a:gd name="connsiteX0" fmla="*/ 0 w 2523393"/>
              <a:gd name="connsiteY0" fmla="*/ 0 h 879230"/>
              <a:gd name="connsiteX1" fmla="*/ 342900 w 2523393"/>
              <a:gd name="connsiteY1" fmla="*/ 879230 h 879230"/>
              <a:gd name="connsiteX2" fmla="*/ 2145323 w 2523393"/>
              <a:gd name="connsiteY2" fmla="*/ 870438 h 879230"/>
              <a:gd name="connsiteX3" fmla="*/ 2523393 w 2523393"/>
              <a:gd name="connsiteY3" fmla="*/ 0 h 8792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23393" h="879230">
                <a:moveTo>
                  <a:pt x="0" y="0"/>
                </a:moveTo>
                <a:lnTo>
                  <a:pt x="342900" y="879230"/>
                </a:lnTo>
                <a:lnTo>
                  <a:pt x="2145323" y="870438"/>
                </a:lnTo>
                <a:lnTo>
                  <a:pt x="2523393" y="0"/>
                </a:ln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TextBox 37"/>
          <p:cNvSpPr txBox="1"/>
          <p:nvPr/>
        </p:nvSpPr>
        <p:spPr>
          <a:xfrm>
            <a:off x="2525409" y="5782352"/>
            <a:ext cx="1839161" cy="369332"/>
          </a:xfrm>
          <a:prstGeom prst="rect">
            <a:avLst/>
          </a:prstGeom>
          <a:blipFill>
            <a:blip r:embed="rId3"/>
            <a:tile tx="0" ty="0" sx="100000" sy="100000" flip="none" algn="tl"/>
          </a:blip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Settled solids</a:t>
            </a:r>
          </a:p>
        </p:txBody>
      </p:sp>
      <p:sp>
        <p:nvSpPr>
          <p:cNvPr id="39" name="Freeform 38"/>
          <p:cNvSpPr/>
          <p:nvPr/>
        </p:nvSpPr>
        <p:spPr>
          <a:xfrm>
            <a:off x="1884486" y="5205046"/>
            <a:ext cx="782515" cy="404446"/>
          </a:xfrm>
          <a:custGeom>
            <a:avLst/>
            <a:gdLst>
              <a:gd name="connsiteX0" fmla="*/ 0 w 782515"/>
              <a:gd name="connsiteY0" fmla="*/ 0 h 404446"/>
              <a:gd name="connsiteX1" fmla="*/ 501161 w 782515"/>
              <a:gd name="connsiteY1" fmla="*/ 0 h 404446"/>
              <a:gd name="connsiteX2" fmla="*/ 782515 w 782515"/>
              <a:gd name="connsiteY2" fmla="*/ 404446 h 4044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82515" h="404446">
                <a:moveTo>
                  <a:pt x="0" y="0"/>
                </a:moveTo>
                <a:lnTo>
                  <a:pt x="501161" y="0"/>
                </a:lnTo>
                <a:lnTo>
                  <a:pt x="782515" y="404446"/>
                </a:lnTo>
              </a:path>
            </a:pathLst>
          </a:custGeom>
          <a:noFill/>
          <a:ln>
            <a:solidFill>
              <a:schemeClr val="accent6">
                <a:lumMod val="75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Freeform 39"/>
          <p:cNvSpPr/>
          <p:nvPr/>
        </p:nvSpPr>
        <p:spPr>
          <a:xfrm rot="18229655">
            <a:off x="4195471" y="5224700"/>
            <a:ext cx="782515" cy="404446"/>
          </a:xfrm>
          <a:custGeom>
            <a:avLst/>
            <a:gdLst>
              <a:gd name="connsiteX0" fmla="*/ 0 w 782515"/>
              <a:gd name="connsiteY0" fmla="*/ 0 h 404446"/>
              <a:gd name="connsiteX1" fmla="*/ 501161 w 782515"/>
              <a:gd name="connsiteY1" fmla="*/ 0 h 404446"/>
              <a:gd name="connsiteX2" fmla="*/ 782515 w 782515"/>
              <a:gd name="connsiteY2" fmla="*/ 404446 h 4044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82515" h="404446">
                <a:moveTo>
                  <a:pt x="0" y="0"/>
                </a:moveTo>
                <a:lnTo>
                  <a:pt x="501161" y="0"/>
                </a:lnTo>
                <a:lnTo>
                  <a:pt x="782515" y="404446"/>
                </a:lnTo>
              </a:path>
            </a:pathLst>
          </a:custGeom>
          <a:noFill/>
          <a:ln>
            <a:solidFill>
              <a:schemeClr val="accent6">
                <a:lumMod val="75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TextBox 40"/>
          <p:cNvSpPr txBox="1"/>
          <p:nvPr/>
        </p:nvSpPr>
        <p:spPr>
          <a:xfrm>
            <a:off x="4824804" y="5118448"/>
            <a:ext cx="313265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dirty="0"/>
              <a:t>Settled solids</a:t>
            </a:r>
          </a:p>
          <a:p>
            <a:pPr algn="ctr"/>
            <a:r>
              <a:rPr lang="en-US" sz="1600" dirty="0"/>
              <a:t>90% TSS and associated pollutants, </a:t>
            </a:r>
          </a:p>
          <a:p>
            <a:pPr algn="ctr"/>
            <a:r>
              <a:rPr lang="en-US" sz="1600" dirty="0"/>
              <a:t>No removal of dissolved pollutants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8153400" y="5226208"/>
            <a:ext cx="2209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b="1" dirty="0"/>
              <a:t>Sedimentation BMPs</a:t>
            </a:r>
          </a:p>
          <a:p>
            <a:pPr algn="r"/>
            <a:r>
              <a:rPr lang="en-US" b="1" dirty="0"/>
              <a:t>No infiltration</a:t>
            </a:r>
          </a:p>
        </p:txBody>
      </p:sp>
    </p:spTree>
    <p:extLst>
      <p:ext uri="{BB962C8B-B14F-4D97-AF65-F5344CB8AC3E}">
        <p14:creationId xmlns:p14="http://schemas.microsoft.com/office/powerpoint/2010/main" val="385895411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1600200" y="126635"/>
            <a:ext cx="2590800" cy="1676400"/>
            <a:chOff x="76200" y="126635"/>
            <a:chExt cx="2590800" cy="1676400"/>
          </a:xfrm>
        </p:grpSpPr>
        <p:sp>
          <p:nvSpPr>
            <p:cNvPr id="22" name="Rectangle 21"/>
            <p:cNvSpPr/>
            <p:nvPr/>
          </p:nvSpPr>
          <p:spPr>
            <a:xfrm>
              <a:off x="76200" y="126635"/>
              <a:ext cx="2590800" cy="1676400"/>
            </a:xfrm>
            <a:prstGeom prst="rect">
              <a:avLst/>
            </a:pr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grpSp>
          <p:nvGrpSpPr>
            <p:cNvPr id="7" name="Group 6"/>
            <p:cNvGrpSpPr/>
            <p:nvPr/>
          </p:nvGrpSpPr>
          <p:grpSpPr>
            <a:xfrm>
              <a:off x="159851" y="234802"/>
              <a:ext cx="2407732" cy="1502377"/>
              <a:chOff x="159851" y="208168"/>
              <a:chExt cx="2407732" cy="1502377"/>
            </a:xfrm>
          </p:grpSpPr>
          <p:cxnSp>
            <p:nvCxnSpPr>
              <p:cNvPr id="43" name="Straight Connector 42"/>
              <p:cNvCxnSpPr/>
              <p:nvPr/>
            </p:nvCxnSpPr>
            <p:spPr>
              <a:xfrm>
                <a:off x="1333143" y="208168"/>
                <a:ext cx="1234440" cy="457200"/>
              </a:xfrm>
              <a:prstGeom prst="line">
                <a:avLst/>
              </a:prstGeom>
              <a:ln w="177800">
                <a:solidFill>
                  <a:schemeClr val="accent3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1" name="Group 10"/>
              <p:cNvGrpSpPr/>
              <p:nvPr/>
            </p:nvGrpSpPr>
            <p:grpSpPr>
              <a:xfrm>
                <a:off x="445972" y="745710"/>
                <a:ext cx="1828800" cy="964835"/>
                <a:chOff x="750772" y="3897657"/>
                <a:chExt cx="1828800" cy="1472350"/>
              </a:xfrm>
            </p:grpSpPr>
            <p:sp>
              <p:nvSpPr>
                <p:cNvPr id="4" name="Rectangle 3"/>
                <p:cNvSpPr/>
                <p:nvPr/>
              </p:nvSpPr>
              <p:spPr>
                <a:xfrm>
                  <a:off x="750772" y="3897657"/>
                  <a:ext cx="1828800" cy="1472350"/>
                </a:xfrm>
                <a:prstGeom prst="rect">
                  <a:avLst/>
                </a:prstGeom>
                <a:noFill/>
                <a:ln w="381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12" name="Rectangle 11"/>
                <p:cNvSpPr/>
                <p:nvPr/>
              </p:nvSpPr>
              <p:spPr>
                <a:xfrm>
                  <a:off x="903172" y="4090902"/>
                  <a:ext cx="457200" cy="574786"/>
                </a:xfrm>
                <a:prstGeom prst="rect">
                  <a:avLst/>
                </a:prstGeom>
                <a:noFill/>
                <a:ln w="381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13" name="Rectangle 12"/>
                <p:cNvSpPr/>
                <p:nvPr/>
              </p:nvSpPr>
              <p:spPr>
                <a:xfrm>
                  <a:off x="2027702" y="4090902"/>
                  <a:ext cx="457200" cy="581414"/>
                </a:xfrm>
                <a:prstGeom prst="rect">
                  <a:avLst/>
                </a:prstGeom>
                <a:noFill/>
                <a:ln w="381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14" name="Rectangle 13"/>
                <p:cNvSpPr/>
                <p:nvPr/>
              </p:nvSpPr>
              <p:spPr>
                <a:xfrm>
                  <a:off x="1463429" y="4090904"/>
                  <a:ext cx="457200" cy="1268711"/>
                </a:xfrm>
                <a:prstGeom prst="rect">
                  <a:avLst/>
                </a:prstGeom>
                <a:noFill/>
                <a:ln w="381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</p:grpSp>
          <p:cxnSp>
            <p:nvCxnSpPr>
              <p:cNvPr id="24" name="Straight Connector 23"/>
              <p:cNvCxnSpPr/>
              <p:nvPr/>
            </p:nvCxnSpPr>
            <p:spPr>
              <a:xfrm flipH="1">
                <a:off x="159851" y="210844"/>
                <a:ext cx="1234440" cy="457200"/>
              </a:xfrm>
              <a:prstGeom prst="line">
                <a:avLst/>
              </a:prstGeom>
              <a:ln w="177800">
                <a:solidFill>
                  <a:schemeClr val="accent3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Straight Connector 18"/>
              <p:cNvCxnSpPr/>
              <p:nvPr/>
            </p:nvCxnSpPr>
            <p:spPr>
              <a:xfrm>
                <a:off x="187354" y="736288"/>
                <a:ext cx="2341418" cy="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0" name="TextBox 9"/>
          <p:cNvSpPr txBox="1"/>
          <p:nvPr/>
        </p:nvSpPr>
        <p:spPr>
          <a:xfrm>
            <a:off x="2226649" y="1822922"/>
            <a:ext cx="12477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Green Roof</a:t>
            </a:r>
          </a:p>
        </p:txBody>
      </p:sp>
      <p:sp>
        <p:nvSpPr>
          <p:cNvPr id="92" name="TextBox 91"/>
          <p:cNvSpPr txBox="1"/>
          <p:nvPr/>
        </p:nvSpPr>
        <p:spPr>
          <a:xfrm>
            <a:off x="4530642" y="1817044"/>
            <a:ext cx="19118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Bioretention Basin</a:t>
            </a:r>
          </a:p>
        </p:txBody>
      </p:sp>
      <p:sp>
        <p:nvSpPr>
          <p:cNvPr id="93" name="TextBox 92"/>
          <p:cNvSpPr txBox="1"/>
          <p:nvPr/>
        </p:nvSpPr>
        <p:spPr>
          <a:xfrm>
            <a:off x="7115013" y="1822922"/>
            <a:ext cx="17265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Infiltration Basin</a:t>
            </a:r>
          </a:p>
        </p:txBody>
      </p:sp>
      <p:sp>
        <p:nvSpPr>
          <p:cNvPr id="94" name="TextBox 93"/>
          <p:cNvSpPr txBox="1"/>
          <p:nvPr/>
        </p:nvSpPr>
        <p:spPr>
          <a:xfrm>
            <a:off x="1759566" y="3998819"/>
            <a:ext cx="21818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Permeable Pavement</a:t>
            </a:r>
          </a:p>
        </p:txBody>
      </p:sp>
      <p:sp>
        <p:nvSpPr>
          <p:cNvPr id="97" name="TextBox 96"/>
          <p:cNvSpPr txBox="1"/>
          <p:nvPr/>
        </p:nvSpPr>
        <p:spPr>
          <a:xfrm>
            <a:off x="7214345" y="4034202"/>
            <a:ext cx="17495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Swale Side Slope</a:t>
            </a:r>
          </a:p>
        </p:txBody>
      </p:sp>
      <p:sp>
        <p:nvSpPr>
          <p:cNvPr id="99" name="TextBox 98"/>
          <p:cNvSpPr txBox="1"/>
          <p:nvPr/>
        </p:nvSpPr>
        <p:spPr>
          <a:xfrm>
            <a:off x="1807432" y="6348481"/>
            <a:ext cx="20861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Swale Main Channel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4191000" y="126635"/>
            <a:ext cx="2590800" cy="1676400"/>
            <a:chOff x="2667000" y="126635"/>
            <a:chExt cx="2590800" cy="1676400"/>
          </a:xfrm>
        </p:grpSpPr>
        <p:sp>
          <p:nvSpPr>
            <p:cNvPr id="33" name="Rectangle 32"/>
            <p:cNvSpPr/>
            <p:nvPr/>
          </p:nvSpPr>
          <p:spPr>
            <a:xfrm>
              <a:off x="2667000" y="126635"/>
              <a:ext cx="2590800" cy="1676400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grpSp>
          <p:nvGrpSpPr>
            <p:cNvPr id="39" name="Group 38"/>
            <p:cNvGrpSpPr>
              <a:grpSpLocks/>
            </p:cNvGrpSpPr>
            <p:nvPr/>
          </p:nvGrpSpPr>
          <p:grpSpPr bwMode="auto">
            <a:xfrm>
              <a:off x="2874923" y="525405"/>
              <a:ext cx="2167881" cy="1118420"/>
              <a:chOff x="0" y="-1"/>
              <a:chExt cx="3088243" cy="2424764"/>
            </a:xfrm>
          </p:grpSpPr>
          <p:grpSp>
            <p:nvGrpSpPr>
              <p:cNvPr id="44" name="Group 43"/>
              <p:cNvGrpSpPr>
                <a:grpSpLocks/>
              </p:cNvGrpSpPr>
              <p:nvPr/>
            </p:nvGrpSpPr>
            <p:grpSpPr bwMode="auto">
              <a:xfrm>
                <a:off x="0" y="-1"/>
                <a:ext cx="3088243" cy="2424764"/>
                <a:chOff x="0" y="0"/>
                <a:chExt cx="4195588" cy="2026850"/>
              </a:xfrm>
            </p:grpSpPr>
            <p:grpSp>
              <p:nvGrpSpPr>
                <p:cNvPr id="49" name="Group 48"/>
                <p:cNvGrpSpPr>
                  <a:grpSpLocks/>
                </p:cNvGrpSpPr>
                <p:nvPr/>
              </p:nvGrpSpPr>
              <p:grpSpPr bwMode="auto">
                <a:xfrm>
                  <a:off x="0" y="0"/>
                  <a:ext cx="4195588" cy="2018221"/>
                  <a:chOff x="0" y="0"/>
                  <a:chExt cx="4195588" cy="2018221"/>
                </a:xfrm>
              </p:grpSpPr>
              <p:sp>
                <p:nvSpPr>
                  <p:cNvPr id="51" name="Flowchart: Manual Operation 50"/>
                  <p:cNvSpPr/>
                  <p:nvPr/>
                </p:nvSpPr>
                <p:spPr>
                  <a:xfrm>
                    <a:off x="0" y="0"/>
                    <a:ext cx="4195588" cy="1992352"/>
                  </a:xfrm>
                  <a:prstGeom prst="flowChartManualOperation">
                    <a:avLst/>
                  </a:prstGeom>
                  <a:solidFill>
                    <a:schemeClr val="bg1"/>
                  </a:solidFill>
                  <a:ln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lvl1pPr marL="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en-US" dirty="0"/>
                  </a:p>
                </p:txBody>
              </p:sp>
              <p:sp>
                <p:nvSpPr>
                  <p:cNvPr id="52" name="Right Triangle 51"/>
                  <p:cNvSpPr/>
                  <p:nvPr/>
                </p:nvSpPr>
                <p:spPr>
                  <a:xfrm rot="10800000">
                    <a:off x="428037" y="996172"/>
                    <a:ext cx="430466" cy="1022049"/>
                  </a:xfrm>
                  <a:prstGeom prst="rtTriangle">
                    <a:avLst/>
                  </a:prstGeom>
                  <a:blipFill dpi="0" rotWithShape="1">
                    <a:blip r:embed="rId2" cstate="print">
                      <a:alphaModFix amt="77000"/>
                    </a:blip>
                    <a:srcRect/>
                    <a:tile tx="0" ty="0" sx="100000" sy="100000" flip="none" algn="tl"/>
                  </a:blip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lvl1pPr marL="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en-US" dirty="0"/>
                  </a:p>
                </p:txBody>
              </p:sp>
              <p:sp>
                <p:nvSpPr>
                  <p:cNvPr id="53" name="Rectangle 52"/>
                  <p:cNvSpPr/>
                  <p:nvPr/>
                </p:nvSpPr>
                <p:spPr>
                  <a:xfrm>
                    <a:off x="858504" y="996174"/>
                    <a:ext cx="2492428" cy="996174"/>
                  </a:xfrm>
                  <a:prstGeom prst="rect">
                    <a:avLst/>
                  </a:prstGeom>
                  <a:blipFill dpi="0" rotWithShape="1">
                    <a:blip r:embed="rId2" cstate="print">
                      <a:alphaModFix amt="77000"/>
                    </a:blip>
                    <a:srcRect/>
                    <a:tile tx="0" ty="0" sx="100000" sy="100000" flip="none" algn="tl"/>
                  </a:blip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lvl1pPr marL="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en-US" dirty="0"/>
                  </a:p>
                </p:txBody>
              </p:sp>
            </p:grpSp>
            <p:sp>
              <p:nvSpPr>
                <p:cNvPr id="50" name="Right Triangle 49"/>
                <p:cNvSpPr/>
                <p:nvPr/>
              </p:nvSpPr>
              <p:spPr>
                <a:xfrm rot="10800000" flipH="1">
                  <a:off x="3350932" y="996176"/>
                  <a:ext cx="468983" cy="1030674"/>
                </a:xfrm>
                <a:prstGeom prst="rtTriangle">
                  <a:avLst/>
                </a:prstGeom>
                <a:blipFill dpi="0" rotWithShape="1">
                  <a:blip r:embed="rId2" cstate="print">
                    <a:alphaModFix amt="77000"/>
                  </a:blip>
                  <a:srcRect/>
                  <a:tile tx="0" ty="0" sx="100000" sy="100000" flip="none" algn="tl"/>
                </a:blip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lvl1pPr marL="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en-US" dirty="0"/>
                </a:p>
              </p:txBody>
            </p:sp>
          </p:grpSp>
          <p:sp>
            <p:nvSpPr>
              <p:cNvPr id="41" name="Rectangle 40"/>
              <p:cNvSpPr/>
              <p:nvPr/>
            </p:nvSpPr>
            <p:spPr>
              <a:xfrm>
                <a:off x="315066" y="816714"/>
                <a:ext cx="2483499" cy="343736"/>
              </a:xfrm>
              <a:prstGeom prst="rect">
                <a:avLst/>
              </a:prstGeom>
              <a:solidFill>
                <a:schemeClr val="accent3">
                  <a:lumMod val="75000"/>
                </a:schemeClr>
              </a:solidFill>
              <a:ln>
                <a:solidFill>
                  <a:schemeClr val="accent3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lvl1pPr marL="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dirty="0"/>
              </a:p>
            </p:txBody>
          </p:sp>
        </p:grpSp>
        <p:pic>
          <p:nvPicPr>
            <p:cNvPr id="1043" name="Picture 19" descr="Grass on Transparent Background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53578" y="290439"/>
              <a:ext cx="716446" cy="60442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16" name="Picture 19" descr="Grass on Transparent Background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00640" y="307142"/>
              <a:ext cx="716446" cy="60442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17" name="Picture 19" descr="Grass on Transparent Background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26512" y="307142"/>
              <a:ext cx="716446" cy="60442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163" name="Picture 19" descr="Grass on Transparent Background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97929">
            <a:off x="8305735" y="2883156"/>
            <a:ext cx="570836" cy="481576"/>
          </a:xfrm>
          <a:prstGeom prst="rect">
            <a:avLst/>
          </a:prstGeom>
          <a:noFill/>
        </p:spPr>
      </p:pic>
      <p:grpSp>
        <p:nvGrpSpPr>
          <p:cNvPr id="3" name="Group 2"/>
          <p:cNvGrpSpPr/>
          <p:nvPr/>
        </p:nvGrpSpPr>
        <p:grpSpPr>
          <a:xfrm>
            <a:off x="6781800" y="126635"/>
            <a:ext cx="2590800" cy="1676400"/>
            <a:chOff x="5257800" y="126635"/>
            <a:chExt cx="2590800" cy="1676400"/>
          </a:xfrm>
        </p:grpSpPr>
        <p:sp>
          <p:nvSpPr>
            <p:cNvPr id="38" name="Rectangle 37"/>
            <p:cNvSpPr/>
            <p:nvPr/>
          </p:nvSpPr>
          <p:spPr>
            <a:xfrm>
              <a:off x="5257800" y="126635"/>
              <a:ext cx="2590800" cy="1676400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7" name="Flowchart: Manual Operation 56"/>
            <p:cNvSpPr/>
            <p:nvPr/>
          </p:nvSpPr>
          <p:spPr bwMode="auto">
            <a:xfrm>
              <a:off x="5428052" y="520572"/>
              <a:ext cx="2167881" cy="1015210"/>
            </a:xfrm>
            <a:prstGeom prst="flowChartManualOperation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lvl1pPr marL="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dirty="0"/>
            </a:p>
          </p:txBody>
        </p:sp>
        <p:grpSp>
          <p:nvGrpSpPr>
            <p:cNvPr id="126" name="Group 125"/>
            <p:cNvGrpSpPr/>
            <p:nvPr/>
          </p:nvGrpSpPr>
          <p:grpSpPr>
            <a:xfrm>
              <a:off x="6064190" y="989431"/>
              <a:ext cx="905522" cy="748056"/>
              <a:chOff x="6019800" y="980553"/>
              <a:chExt cx="905522" cy="748056"/>
            </a:xfrm>
          </p:grpSpPr>
          <p:cxnSp>
            <p:nvCxnSpPr>
              <p:cNvPr id="168" name="Straight Arrow Connector 167"/>
              <p:cNvCxnSpPr/>
              <p:nvPr/>
            </p:nvCxnSpPr>
            <p:spPr>
              <a:xfrm>
                <a:off x="6019800" y="980760"/>
                <a:ext cx="0" cy="741711"/>
              </a:xfrm>
              <a:prstGeom prst="straightConnector1">
                <a:avLst/>
              </a:prstGeom>
              <a:ln w="88900"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0" name="Straight Arrow Connector 169"/>
              <p:cNvCxnSpPr/>
              <p:nvPr/>
            </p:nvCxnSpPr>
            <p:spPr>
              <a:xfrm>
                <a:off x="6459244" y="980553"/>
                <a:ext cx="0" cy="741711"/>
              </a:xfrm>
              <a:prstGeom prst="straightConnector1">
                <a:avLst/>
              </a:prstGeom>
              <a:ln w="88900"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1" name="Straight Arrow Connector 170"/>
              <p:cNvCxnSpPr/>
              <p:nvPr/>
            </p:nvCxnSpPr>
            <p:spPr>
              <a:xfrm>
                <a:off x="6925322" y="986898"/>
                <a:ext cx="0" cy="741711"/>
              </a:xfrm>
              <a:prstGeom prst="straightConnector1">
                <a:avLst/>
              </a:prstGeom>
              <a:ln w="88900"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8" name="Group 17"/>
          <p:cNvGrpSpPr/>
          <p:nvPr/>
        </p:nvGrpSpPr>
        <p:grpSpPr>
          <a:xfrm>
            <a:off x="6793704" y="2252035"/>
            <a:ext cx="2590800" cy="1676400"/>
            <a:chOff x="5269704" y="2252035"/>
            <a:chExt cx="2590800" cy="1676400"/>
          </a:xfrm>
        </p:grpSpPr>
        <p:grpSp>
          <p:nvGrpSpPr>
            <p:cNvPr id="17" name="Group 16"/>
            <p:cNvGrpSpPr/>
            <p:nvPr/>
          </p:nvGrpSpPr>
          <p:grpSpPr>
            <a:xfrm>
              <a:off x="5269704" y="2252035"/>
              <a:ext cx="2590800" cy="1676400"/>
              <a:chOff x="5269704" y="2252035"/>
              <a:chExt cx="2590800" cy="1676400"/>
            </a:xfrm>
          </p:grpSpPr>
          <p:sp>
            <p:nvSpPr>
              <p:cNvPr id="96" name="Rectangle 95"/>
              <p:cNvSpPr/>
              <p:nvPr/>
            </p:nvSpPr>
            <p:spPr>
              <a:xfrm>
                <a:off x="5269704" y="2252035"/>
                <a:ext cx="2590800" cy="1676400"/>
              </a:xfrm>
              <a:prstGeom prst="rect">
                <a:avLst/>
              </a:prstGeom>
              <a:solidFill>
                <a:schemeClr val="bg1"/>
              </a:solidFill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pic>
            <p:nvPicPr>
              <p:cNvPr id="140" name="Picture 19" descr="Grass on Transparent Background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2097929">
                <a:off x="6263863" y="2498454"/>
                <a:ext cx="570836" cy="481576"/>
              </a:xfrm>
              <a:prstGeom prst="rect">
                <a:avLst/>
              </a:prstGeom>
              <a:noFill/>
            </p:spPr>
          </p:pic>
          <p:cxnSp>
            <p:nvCxnSpPr>
              <p:cNvPr id="115" name="Straight Arrow Connector 114"/>
              <p:cNvCxnSpPr/>
              <p:nvPr/>
            </p:nvCxnSpPr>
            <p:spPr>
              <a:xfrm>
                <a:off x="6763178" y="2547513"/>
                <a:ext cx="712600" cy="533446"/>
              </a:xfrm>
              <a:prstGeom prst="straightConnector1">
                <a:avLst/>
              </a:prstGeom>
              <a:solidFill>
                <a:schemeClr val="bg1"/>
              </a:solidFill>
              <a:ln w="88900"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39" name="Rectangle 138"/>
              <p:cNvSpPr/>
              <p:nvPr/>
            </p:nvSpPr>
            <p:spPr bwMode="auto">
              <a:xfrm rot="2234994">
                <a:off x="6044727" y="3202371"/>
                <a:ext cx="1356445" cy="219493"/>
              </a:xfrm>
              <a:prstGeom prst="rect">
                <a:avLst/>
              </a:prstGeom>
              <a:solidFill>
                <a:schemeClr val="accent3">
                  <a:lumMod val="50000"/>
                </a:schemeClr>
              </a:solidFill>
              <a:ln>
                <a:solidFill>
                  <a:schemeClr val="accent3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lvl1pPr marL="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dirty="0"/>
              </a:p>
            </p:txBody>
          </p:sp>
          <p:sp>
            <p:nvSpPr>
              <p:cNvPr id="138" name="Rectangle 137"/>
              <p:cNvSpPr/>
              <p:nvPr/>
            </p:nvSpPr>
            <p:spPr bwMode="auto">
              <a:xfrm>
                <a:off x="5332333" y="2814237"/>
                <a:ext cx="927972" cy="275998"/>
              </a:xfrm>
              <a:prstGeom prst="rect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lvl1pPr marL="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dirty="0"/>
              </a:p>
            </p:txBody>
          </p:sp>
          <p:sp>
            <p:nvSpPr>
              <p:cNvPr id="144" name="Rectangle 143"/>
              <p:cNvSpPr/>
              <p:nvPr/>
            </p:nvSpPr>
            <p:spPr bwMode="auto">
              <a:xfrm>
                <a:off x="7196389" y="3599942"/>
                <a:ext cx="463986" cy="215527"/>
              </a:xfrm>
              <a:prstGeom prst="rect">
                <a:avLst/>
              </a:prstGeom>
              <a:solidFill>
                <a:schemeClr val="accent3">
                  <a:lumMod val="50000"/>
                </a:schemeClr>
              </a:solidFill>
              <a:ln>
                <a:solidFill>
                  <a:schemeClr val="accent3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lvl1pPr marL="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dirty="0"/>
              </a:p>
            </p:txBody>
          </p:sp>
          <p:pic>
            <p:nvPicPr>
              <p:cNvPr id="112" name="Picture 19" descr="Grass on Transparent Background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2097929">
                <a:off x="6514739" y="2678990"/>
                <a:ext cx="570836" cy="481576"/>
              </a:xfrm>
              <a:prstGeom prst="rect">
                <a:avLst/>
              </a:prstGeom>
              <a:noFill/>
            </p:spPr>
          </p:pic>
          <p:pic>
            <p:nvPicPr>
              <p:cNvPr id="113" name="Picture 19" descr="Grass on Transparent Background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2097929">
                <a:off x="6962567" y="3042410"/>
                <a:ext cx="570836" cy="481576"/>
              </a:xfrm>
              <a:prstGeom prst="rect">
                <a:avLst/>
              </a:prstGeom>
              <a:noFill/>
            </p:spPr>
          </p:pic>
        </p:grpSp>
        <p:pic>
          <p:nvPicPr>
            <p:cNvPr id="114" name="Picture 19" descr="Grass on Transparent Background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2097929">
              <a:off x="6791403" y="2885314"/>
              <a:ext cx="570836" cy="481576"/>
            </a:xfrm>
            <a:prstGeom prst="rect">
              <a:avLst/>
            </a:prstGeom>
            <a:noFill/>
          </p:spPr>
        </p:pic>
      </p:grpSp>
      <p:grpSp>
        <p:nvGrpSpPr>
          <p:cNvPr id="9" name="Group 8"/>
          <p:cNvGrpSpPr/>
          <p:nvPr/>
        </p:nvGrpSpPr>
        <p:grpSpPr>
          <a:xfrm>
            <a:off x="1586663" y="2252035"/>
            <a:ext cx="2590800" cy="1676400"/>
            <a:chOff x="62663" y="2252035"/>
            <a:chExt cx="2590800" cy="1676400"/>
          </a:xfrm>
        </p:grpSpPr>
        <p:grpSp>
          <p:nvGrpSpPr>
            <p:cNvPr id="6" name="Group 5"/>
            <p:cNvGrpSpPr/>
            <p:nvPr/>
          </p:nvGrpSpPr>
          <p:grpSpPr>
            <a:xfrm>
              <a:off x="62663" y="2252035"/>
              <a:ext cx="2590800" cy="1676400"/>
              <a:chOff x="62663" y="2252035"/>
              <a:chExt cx="2590800" cy="1676400"/>
            </a:xfrm>
          </p:grpSpPr>
          <p:sp>
            <p:nvSpPr>
              <p:cNvPr id="59" name="Rectangle 58"/>
              <p:cNvSpPr/>
              <p:nvPr/>
            </p:nvSpPr>
            <p:spPr>
              <a:xfrm>
                <a:off x="62663" y="2252035"/>
                <a:ext cx="2590800" cy="1676400"/>
              </a:xfrm>
              <a:prstGeom prst="rect">
                <a:avLst/>
              </a:prstGeom>
              <a:solidFill>
                <a:schemeClr val="bg1"/>
              </a:solidFill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60" name="Rectangle 59"/>
              <p:cNvSpPr/>
              <p:nvPr/>
            </p:nvSpPr>
            <p:spPr bwMode="auto">
              <a:xfrm>
                <a:off x="249500" y="2950787"/>
                <a:ext cx="1992749" cy="113735"/>
              </a:xfrm>
              <a:prstGeom prst="rect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lvl1pPr marL="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dirty="0"/>
              </a:p>
            </p:txBody>
          </p:sp>
          <p:sp>
            <p:nvSpPr>
              <p:cNvPr id="26" name="Rectangle 25"/>
              <p:cNvSpPr/>
              <p:nvPr/>
            </p:nvSpPr>
            <p:spPr>
              <a:xfrm>
                <a:off x="249501" y="3090235"/>
                <a:ext cx="1992748" cy="617471"/>
              </a:xfrm>
              <a:prstGeom prst="rect">
                <a:avLst/>
              </a:prstGeom>
              <a:blipFill>
                <a:blip r:embed="rId5" cstate="print"/>
                <a:tile tx="0" ty="0" sx="100000" sy="100000" flip="none" algn="tl"/>
              </a:blip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grpSp>
            <p:nvGrpSpPr>
              <p:cNvPr id="90" name="Group 89"/>
              <p:cNvGrpSpPr/>
              <p:nvPr/>
            </p:nvGrpSpPr>
            <p:grpSpPr>
              <a:xfrm>
                <a:off x="784236" y="2963321"/>
                <a:ext cx="905522" cy="748056"/>
                <a:chOff x="6019800" y="980553"/>
                <a:chExt cx="905522" cy="748056"/>
              </a:xfrm>
            </p:grpSpPr>
            <p:cxnSp>
              <p:nvCxnSpPr>
                <p:cNvPr id="91" name="Straight Arrow Connector 90"/>
                <p:cNvCxnSpPr/>
                <p:nvPr/>
              </p:nvCxnSpPr>
              <p:spPr>
                <a:xfrm>
                  <a:off x="6019800" y="980760"/>
                  <a:ext cx="0" cy="741711"/>
                </a:xfrm>
                <a:prstGeom prst="straightConnector1">
                  <a:avLst/>
                </a:prstGeom>
                <a:ln w="88900">
                  <a:tailEnd type="arrow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4" name="Straight Arrow Connector 103"/>
                <p:cNvCxnSpPr/>
                <p:nvPr/>
              </p:nvCxnSpPr>
              <p:spPr>
                <a:xfrm>
                  <a:off x="6459244" y="980553"/>
                  <a:ext cx="0" cy="741711"/>
                </a:xfrm>
                <a:prstGeom prst="straightConnector1">
                  <a:avLst/>
                </a:prstGeom>
                <a:ln w="88900">
                  <a:tailEnd type="arrow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5" name="Straight Arrow Connector 104"/>
                <p:cNvCxnSpPr/>
                <p:nvPr/>
              </p:nvCxnSpPr>
              <p:spPr>
                <a:xfrm>
                  <a:off x="6925322" y="986898"/>
                  <a:ext cx="0" cy="741711"/>
                </a:xfrm>
                <a:prstGeom prst="straightConnector1">
                  <a:avLst/>
                </a:prstGeom>
                <a:ln w="88900">
                  <a:tailEnd type="arrow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pic>
          <p:nvPicPr>
            <p:cNvPr id="13315" name="Picture 3" descr="C:\Users\evn\AppData\Local\Microsoft\Windows\Temporary Internet Files\Content.IE5\HFLT1KZV\MC900440346[2].png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9851" y="2415923"/>
              <a:ext cx="1368426" cy="68421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23" name="Group 22"/>
          <p:cNvGrpSpPr/>
          <p:nvPr/>
        </p:nvGrpSpPr>
        <p:grpSpPr>
          <a:xfrm>
            <a:off x="1588972" y="4564630"/>
            <a:ext cx="2590800" cy="1676400"/>
            <a:chOff x="64972" y="4564630"/>
            <a:chExt cx="2590800" cy="1676400"/>
          </a:xfrm>
        </p:grpSpPr>
        <p:sp>
          <p:nvSpPr>
            <p:cNvPr id="135" name="Rectangle 134"/>
            <p:cNvSpPr/>
            <p:nvPr/>
          </p:nvSpPr>
          <p:spPr>
            <a:xfrm>
              <a:off x="64972" y="4564630"/>
              <a:ext cx="2590800" cy="1676400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grpSp>
          <p:nvGrpSpPr>
            <p:cNvPr id="16" name="Group 15"/>
            <p:cNvGrpSpPr/>
            <p:nvPr/>
          </p:nvGrpSpPr>
          <p:grpSpPr>
            <a:xfrm>
              <a:off x="457360" y="4641196"/>
              <a:ext cx="1787812" cy="1470828"/>
              <a:chOff x="457360" y="4641196"/>
              <a:chExt cx="1787812" cy="1470828"/>
            </a:xfrm>
          </p:grpSpPr>
          <p:grpSp>
            <p:nvGrpSpPr>
              <p:cNvPr id="179" name="Group 178"/>
              <p:cNvGrpSpPr>
                <a:grpSpLocks/>
              </p:cNvGrpSpPr>
              <p:nvPr/>
            </p:nvGrpSpPr>
            <p:grpSpPr bwMode="auto">
              <a:xfrm>
                <a:off x="457360" y="4668649"/>
                <a:ext cx="1787812" cy="1443375"/>
                <a:chOff x="1563817" y="0"/>
                <a:chExt cx="2879712" cy="2130770"/>
              </a:xfrm>
            </p:grpSpPr>
            <p:sp>
              <p:nvSpPr>
                <p:cNvPr id="181" name="Freeform 180"/>
                <p:cNvSpPr/>
                <p:nvPr/>
              </p:nvSpPr>
              <p:spPr>
                <a:xfrm>
                  <a:off x="1563817" y="0"/>
                  <a:ext cx="2116874" cy="731458"/>
                </a:xfrm>
                <a:custGeom>
                  <a:avLst/>
                  <a:gdLst>
                    <a:gd name="connsiteX0" fmla="*/ 0 w 2116666"/>
                    <a:gd name="connsiteY0" fmla="*/ 762000 h 772583"/>
                    <a:gd name="connsiteX1" fmla="*/ 1217083 w 2116666"/>
                    <a:gd name="connsiteY1" fmla="*/ 772583 h 772583"/>
                    <a:gd name="connsiteX2" fmla="*/ 2116666 w 2116666"/>
                    <a:gd name="connsiteY2" fmla="*/ 0 h 772583"/>
                    <a:gd name="connsiteX3" fmla="*/ 0 w 2116666"/>
                    <a:gd name="connsiteY3" fmla="*/ 762000 h 7725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116666" h="772583">
                      <a:moveTo>
                        <a:pt x="0" y="762000"/>
                      </a:moveTo>
                      <a:lnTo>
                        <a:pt x="1217083" y="772583"/>
                      </a:lnTo>
                      <a:lnTo>
                        <a:pt x="2116666" y="0"/>
                      </a:lnTo>
                      <a:lnTo>
                        <a:pt x="0" y="76200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t"/>
                <a:lstStyle>
                  <a:lvl1pPr marL="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en-US" dirty="0"/>
                </a:p>
              </p:txBody>
            </p:sp>
            <p:sp>
              <p:nvSpPr>
                <p:cNvPr id="182" name="Freeform 181"/>
                <p:cNvSpPr/>
                <p:nvPr/>
              </p:nvSpPr>
              <p:spPr>
                <a:xfrm>
                  <a:off x="2879712" y="15901"/>
                  <a:ext cx="1544746" cy="2114868"/>
                </a:xfrm>
                <a:custGeom>
                  <a:avLst/>
                  <a:gdLst>
                    <a:gd name="connsiteX0" fmla="*/ 0 w 1545167"/>
                    <a:gd name="connsiteY0" fmla="*/ 1714500 h 2106083"/>
                    <a:gd name="connsiteX1" fmla="*/ 10583 w 1545167"/>
                    <a:gd name="connsiteY1" fmla="*/ 2106083 h 2106083"/>
                    <a:gd name="connsiteX2" fmla="*/ 1545167 w 1545167"/>
                    <a:gd name="connsiteY2" fmla="*/ 349250 h 2106083"/>
                    <a:gd name="connsiteX3" fmla="*/ 1545167 w 1545167"/>
                    <a:gd name="connsiteY3" fmla="*/ 0 h 2106083"/>
                    <a:gd name="connsiteX4" fmla="*/ 0 w 1545167"/>
                    <a:gd name="connsiteY4" fmla="*/ 1714500 h 21060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545167" h="2106083">
                      <a:moveTo>
                        <a:pt x="0" y="1714500"/>
                      </a:moveTo>
                      <a:lnTo>
                        <a:pt x="10583" y="2106083"/>
                      </a:lnTo>
                      <a:lnTo>
                        <a:pt x="1545167" y="349250"/>
                      </a:lnTo>
                      <a:lnTo>
                        <a:pt x="1545167" y="0"/>
                      </a:lnTo>
                      <a:lnTo>
                        <a:pt x="0" y="1714500"/>
                      </a:lnTo>
                      <a:close/>
                    </a:path>
                  </a:pathLst>
                </a:custGeom>
                <a:blipFill>
                  <a:blip r:embed="rId2" cstate="print"/>
                  <a:tile tx="0" ty="0" sx="100000" sy="100000" flip="none" algn="tl"/>
                </a:blip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t"/>
                <a:lstStyle>
                  <a:lvl1pPr marL="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en-US" dirty="0"/>
                </a:p>
              </p:txBody>
            </p:sp>
            <p:sp>
              <p:nvSpPr>
                <p:cNvPr id="183" name="Freeform 182"/>
                <p:cNvSpPr/>
                <p:nvPr/>
              </p:nvSpPr>
              <p:spPr>
                <a:xfrm>
                  <a:off x="2784357" y="0"/>
                  <a:ext cx="1640101" cy="1741188"/>
                </a:xfrm>
                <a:custGeom>
                  <a:avLst/>
                  <a:gdLst>
                    <a:gd name="connsiteX0" fmla="*/ 0 w 1640417"/>
                    <a:gd name="connsiteY0" fmla="*/ 751417 h 1778000"/>
                    <a:gd name="connsiteX1" fmla="*/ 423333 w 1640417"/>
                    <a:gd name="connsiteY1" fmla="*/ 762000 h 1778000"/>
                    <a:gd name="connsiteX2" fmla="*/ 116417 w 1640417"/>
                    <a:gd name="connsiteY2" fmla="*/ 1778000 h 1778000"/>
                    <a:gd name="connsiteX3" fmla="*/ 1640417 w 1640417"/>
                    <a:gd name="connsiteY3" fmla="*/ 52917 h 1778000"/>
                    <a:gd name="connsiteX4" fmla="*/ 899583 w 1640417"/>
                    <a:gd name="connsiteY4" fmla="*/ 0 h 1778000"/>
                    <a:gd name="connsiteX5" fmla="*/ 0 w 1640417"/>
                    <a:gd name="connsiteY5" fmla="*/ 751417 h 1778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640417" h="1778000">
                      <a:moveTo>
                        <a:pt x="0" y="751417"/>
                      </a:moveTo>
                      <a:lnTo>
                        <a:pt x="423333" y="762000"/>
                      </a:lnTo>
                      <a:lnTo>
                        <a:pt x="116417" y="1778000"/>
                      </a:lnTo>
                      <a:lnTo>
                        <a:pt x="1640417" y="52917"/>
                      </a:lnTo>
                      <a:lnTo>
                        <a:pt x="899583" y="0"/>
                      </a:lnTo>
                      <a:lnTo>
                        <a:pt x="0" y="751417"/>
                      </a:lnTo>
                      <a:close/>
                    </a:path>
                  </a:pathLst>
                </a:custGeom>
                <a:blipFill>
                  <a:blip r:embed="rId2" cstate="print"/>
                  <a:tile tx="0" ty="0" sx="100000" sy="100000" flip="none" algn="tl"/>
                </a:blip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t"/>
                <a:lstStyle>
                  <a:lvl1pPr marL="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en-US" dirty="0"/>
                </a:p>
              </p:txBody>
            </p:sp>
            <p:grpSp>
              <p:nvGrpSpPr>
                <p:cNvPr id="195" name="Group 194"/>
                <p:cNvGrpSpPr>
                  <a:grpSpLocks/>
                </p:cNvGrpSpPr>
                <p:nvPr/>
              </p:nvGrpSpPr>
              <p:grpSpPr bwMode="auto">
                <a:xfrm>
                  <a:off x="1563817" y="0"/>
                  <a:ext cx="2832034" cy="1741188"/>
                  <a:chOff x="1671570" y="434"/>
                  <a:chExt cx="3069414" cy="1390428"/>
                </a:xfrm>
              </p:grpSpPr>
              <p:sp>
                <p:nvSpPr>
                  <p:cNvPr id="198" name="Flowchart: Manual Operation 197"/>
                  <p:cNvSpPr/>
                  <p:nvPr/>
                </p:nvSpPr>
                <p:spPr>
                  <a:xfrm>
                    <a:off x="1671570" y="590890"/>
                    <a:ext cx="1787908" cy="799972"/>
                  </a:xfrm>
                  <a:prstGeom prst="flowChartManualOperation">
                    <a:avLst/>
                  </a:prstGeom>
                  <a:noFill/>
                  <a:ln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lvl1pPr marL="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/>
                    <a:endParaRPr lang="en-US" dirty="0"/>
                  </a:p>
                </p:txBody>
              </p:sp>
              <p:cxnSp>
                <p:nvCxnSpPr>
                  <p:cNvPr id="199" name="Straight Connector 198"/>
                  <p:cNvCxnSpPr/>
                  <p:nvPr/>
                </p:nvCxnSpPr>
                <p:spPr>
                  <a:xfrm flipV="1">
                    <a:off x="3108097" y="51226"/>
                    <a:ext cx="1632887" cy="1339636"/>
                  </a:xfrm>
                  <a:prstGeom prst="line">
                    <a:avLst/>
                  </a:prstGeom>
                  <a:ln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00" name="Straight Connector 199"/>
                  <p:cNvCxnSpPr/>
                  <p:nvPr/>
                </p:nvCxnSpPr>
                <p:spPr>
                  <a:xfrm flipV="1">
                    <a:off x="3449143" y="63924"/>
                    <a:ext cx="1271172" cy="526966"/>
                  </a:xfrm>
                  <a:prstGeom prst="line">
                    <a:avLst/>
                  </a:prstGeom>
                  <a:ln w="254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01" name="Straight Connector 200"/>
                  <p:cNvCxnSpPr/>
                  <p:nvPr/>
                </p:nvCxnSpPr>
                <p:spPr>
                  <a:xfrm flipV="1">
                    <a:off x="2994415" y="13132"/>
                    <a:ext cx="971464" cy="571409"/>
                  </a:xfrm>
                  <a:prstGeom prst="line">
                    <a:avLst/>
                  </a:prstGeom>
                  <a:ln>
                    <a:solidFill>
                      <a:schemeClr val="tx1">
                        <a:lumMod val="50000"/>
                        <a:lumOff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02" name="Straight Connector 201"/>
                  <p:cNvCxnSpPr/>
                  <p:nvPr/>
                </p:nvCxnSpPr>
                <p:spPr>
                  <a:xfrm flipV="1">
                    <a:off x="1692239" y="434"/>
                    <a:ext cx="2263305" cy="571409"/>
                  </a:xfrm>
                  <a:prstGeom prst="line">
                    <a:avLst/>
                  </a:prstGeom>
                  <a:ln w="254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03" name="Straight Connector 202"/>
                  <p:cNvCxnSpPr/>
                  <p:nvPr/>
                </p:nvCxnSpPr>
                <p:spPr>
                  <a:xfrm>
                    <a:off x="3955545" y="6783"/>
                    <a:ext cx="785439" cy="38094"/>
                  </a:xfrm>
                  <a:prstGeom prst="line">
                    <a:avLst/>
                  </a:prstGeom>
                  <a:ln w="254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189" name="Freeform 188"/>
                <p:cNvSpPr/>
                <p:nvPr/>
              </p:nvSpPr>
              <p:spPr>
                <a:xfrm>
                  <a:off x="2879712" y="31803"/>
                  <a:ext cx="1563817" cy="1741188"/>
                </a:xfrm>
                <a:custGeom>
                  <a:avLst/>
                  <a:gdLst>
                    <a:gd name="connsiteX0" fmla="*/ 306917 w 1534583"/>
                    <a:gd name="connsiteY0" fmla="*/ 698500 h 1703916"/>
                    <a:gd name="connsiteX1" fmla="*/ 0 w 1534583"/>
                    <a:gd name="connsiteY1" fmla="*/ 1703916 h 1703916"/>
                    <a:gd name="connsiteX2" fmla="*/ 1534583 w 1534583"/>
                    <a:gd name="connsiteY2" fmla="*/ 0 h 1703916"/>
                    <a:gd name="connsiteX3" fmla="*/ 306917 w 1534583"/>
                    <a:gd name="connsiteY3" fmla="*/ 698500 h 17039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534583" h="1703916">
                      <a:moveTo>
                        <a:pt x="306917" y="698500"/>
                      </a:moveTo>
                      <a:lnTo>
                        <a:pt x="0" y="1703916"/>
                      </a:lnTo>
                      <a:lnTo>
                        <a:pt x="1534583" y="0"/>
                      </a:lnTo>
                      <a:lnTo>
                        <a:pt x="306917" y="69850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t"/>
                <a:lstStyle>
                  <a:lvl1pPr marL="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en-US" dirty="0"/>
                </a:p>
              </p:txBody>
            </p:sp>
            <p:sp>
              <p:nvSpPr>
                <p:cNvPr id="190" name="Rectangle 189"/>
                <p:cNvSpPr/>
                <p:nvPr/>
              </p:nvSpPr>
              <p:spPr>
                <a:xfrm>
                  <a:off x="1907094" y="1749139"/>
                  <a:ext cx="982153" cy="381631"/>
                </a:xfrm>
                <a:prstGeom prst="rect">
                  <a:avLst/>
                </a:prstGeom>
                <a:blipFill>
                  <a:blip r:embed="rId2" cstate="print"/>
                  <a:tile tx="0" ty="0" sx="100000" sy="100000" flip="none" algn="tl"/>
                </a:blip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t"/>
                <a:lstStyle>
                  <a:lvl1pPr marL="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en-US" dirty="0"/>
                </a:p>
              </p:txBody>
            </p:sp>
          </p:grpSp>
          <p:pic>
            <p:nvPicPr>
              <p:cNvPr id="106" name="Picture 19" descr="Grass on Transparent Background"/>
              <p:cNvPicPr>
                <a:picLocks noChangeAspect="1" noChangeArrowheads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683349" y="4641196"/>
                <a:ext cx="252625" cy="107944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07" name="Picture 19" descr="Grass on Transparent Background"/>
              <p:cNvPicPr>
                <a:picLocks noChangeAspect="1" noChangeArrowheads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612780" y="4692656"/>
                <a:ext cx="252625" cy="107944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08" name="Picture 19" descr="Grass on Transparent Background"/>
              <p:cNvPicPr>
                <a:picLocks noChangeAspect="1" noChangeArrowheads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577268" y="4733344"/>
                <a:ext cx="252625" cy="107944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09" name="Picture 19" descr="Grass on Transparent Background"/>
              <p:cNvPicPr>
                <a:picLocks noChangeAspect="1" noChangeArrowheads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541756" y="4770330"/>
                <a:ext cx="252625" cy="107944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10" name="Picture 19" descr="Grass on Transparent Background"/>
              <p:cNvPicPr>
                <a:picLocks noChangeAspect="1" noChangeArrowheads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508691" y="4818030"/>
                <a:ext cx="252625" cy="107944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11" name="Picture 19" descr="Grass on Transparent Background"/>
              <p:cNvPicPr>
                <a:picLocks noChangeAspect="1" noChangeArrowheads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450409" y="4862746"/>
                <a:ext cx="252625" cy="107944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18" name="Picture 19" descr="Grass on Transparent Background"/>
              <p:cNvPicPr>
                <a:picLocks noChangeAspect="1" noChangeArrowheads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387229" y="4918218"/>
                <a:ext cx="252625" cy="107944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19" name="Picture 19" descr="Grass on Transparent Background"/>
              <p:cNvPicPr>
                <a:picLocks noChangeAspect="1" noChangeArrowheads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291202" y="4984094"/>
                <a:ext cx="252625" cy="107944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20" name="Picture 19" descr="Grass on Transparent Background"/>
              <p:cNvPicPr>
                <a:picLocks noChangeAspect="1" noChangeArrowheads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240718" y="5045421"/>
                <a:ext cx="252625" cy="107944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21" name="Picture 19" descr="Grass on Transparent Background"/>
              <p:cNvPicPr>
                <a:picLocks noChangeAspect="1" noChangeArrowheads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287125" y="5043822"/>
                <a:ext cx="252625" cy="107944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22" name="Picture 19" descr="Grass on Transparent Background"/>
              <p:cNvPicPr>
                <a:picLocks noChangeAspect="1" noChangeArrowheads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359700" y="4988820"/>
                <a:ext cx="252625" cy="107944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23" name="Picture 19" descr="Grass on Transparent Background"/>
              <p:cNvPicPr>
                <a:picLocks noChangeAspect="1" noChangeArrowheads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441080" y="4947447"/>
                <a:ext cx="252625" cy="107944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24" name="Picture 19" descr="Grass on Transparent Background"/>
              <p:cNvPicPr>
                <a:picLocks noChangeAspect="1" noChangeArrowheads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516009" y="4900879"/>
                <a:ext cx="252625" cy="107944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25" name="Picture 19" descr="Grass on Transparent Background"/>
              <p:cNvPicPr>
                <a:picLocks noChangeAspect="1" noChangeArrowheads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588166" y="4849855"/>
                <a:ext cx="252625" cy="107944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27" name="Picture 19" descr="Grass on Transparent Background"/>
              <p:cNvPicPr>
                <a:picLocks noChangeAspect="1" noChangeArrowheads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725699" y="4778127"/>
                <a:ext cx="252625" cy="107944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28" name="Picture 19" descr="Grass on Transparent Background"/>
              <p:cNvPicPr>
                <a:picLocks noChangeAspect="1" noChangeArrowheads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761316" y="4716358"/>
                <a:ext cx="252625" cy="107944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29" name="Picture 19" descr="Grass on Transparent Background"/>
              <p:cNvPicPr>
                <a:picLocks noChangeAspect="1" noChangeArrowheads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801171" y="4729167"/>
                <a:ext cx="252625" cy="107944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30" name="Picture 19" descr="Grass on Transparent Background"/>
              <p:cNvPicPr>
                <a:picLocks noChangeAspect="1" noChangeArrowheads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809661" y="4657763"/>
                <a:ext cx="252625" cy="107944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31" name="Picture 19" descr="Grass on Transparent Background"/>
              <p:cNvPicPr>
                <a:picLocks noChangeAspect="1" noChangeArrowheads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935973" y="4659704"/>
                <a:ext cx="252625" cy="107944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32" name="Picture 19" descr="Grass on Transparent Background"/>
              <p:cNvPicPr>
                <a:picLocks noChangeAspect="1" noChangeArrowheads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809570" y="4687449"/>
                <a:ext cx="252625" cy="107944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33" name="Picture 19" descr="Grass on Transparent Background"/>
              <p:cNvPicPr>
                <a:picLocks noChangeAspect="1" noChangeArrowheads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637186" y="4814654"/>
                <a:ext cx="252625" cy="107944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</p:grpSp>
      <p:sp>
        <p:nvSpPr>
          <p:cNvPr id="136" name="TextBox 135"/>
          <p:cNvSpPr txBox="1"/>
          <p:nvPr/>
        </p:nvSpPr>
        <p:spPr>
          <a:xfrm>
            <a:off x="4783807" y="6319889"/>
            <a:ext cx="11707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Wet Swale</a:t>
            </a:r>
          </a:p>
        </p:txBody>
      </p:sp>
      <p:grpSp>
        <p:nvGrpSpPr>
          <p:cNvPr id="176" name="Group 175"/>
          <p:cNvGrpSpPr/>
          <p:nvPr/>
        </p:nvGrpSpPr>
        <p:grpSpPr>
          <a:xfrm>
            <a:off x="6804253" y="4566176"/>
            <a:ext cx="2590800" cy="1676400"/>
            <a:chOff x="2754684" y="4734955"/>
            <a:chExt cx="2590800" cy="1676400"/>
          </a:xfrm>
        </p:grpSpPr>
        <p:sp>
          <p:nvSpPr>
            <p:cNvPr id="177" name="Rectangle 176"/>
            <p:cNvSpPr/>
            <p:nvPr/>
          </p:nvSpPr>
          <p:spPr>
            <a:xfrm>
              <a:off x="2754684" y="4734955"/>
              <a:ext cx="2590800" cy="1676400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grpSp>
          <p:nvGrpSpPr>
            <p:cNvPr id="178" name="Group 177"/>
            <p:cNvGrpSpPr/>
            <p:nvPr/>
          </p:nvGrpSpPr>
          <p:grpSpPr>
            <a:xfrm>
              <a:off x="3202742" y="4751493"/>
              <a:ext cx="1623262" cy="1617820"/>
              <a:chOff x="3178210" y="4765544"/>
              <a:chExt cx="1787812" cy="1745694"/>
            </a:xfrm>
          </p:grpSpPr>
          <p:grpSp>
            <p:nvGrpSpPr>
              <p:cNvPr id="180" name="Group 179"/>
              <p:cNvGrpSpPr/>
              <p:nvPr/>
            </p:nvGrpSpPr>
            <p:grpSpPr>
              <a:xfrm>
                <a:off x="3178210" y="4765544"/>
                <a:ext cx="1787812" cy="1470828"/>
                <a:chOff x="457360" y="4641196"/>
                <a:chExt cx="1787812" cy="1470828"/>
              </a:xfrm>
            </p:grpSpPr>
            <p:grpSp>
              <p:nvGrpSpPr>
                <p:cNvPr id="185" name="Group 184"/>
                <p:cNvGrpSpPr>
                  <a:grpSpLocks/>
                </p:cNvGrpSpPr>
                <p:nvPr/>
              </p:nvGrpSpPr>
              <p:grpSpPr bwMode="auto">
                <a:xfrm>
                  <a:off x="457360" y="4668649"/>
                  <a:ext cx="1787812" cy="1443375"/>
                  <a:chOff x="1563817" y="0"/>
                  <a:chExt cx="2879712" cy="2130770"/>
                </a:xfrm>
              </p:grpSpPr>
              <p:sp>
                <p:nvSpPr>
                  <p:cNvPr id="216" name="Freeform 215"/>
                  <p:cNvSpPr/>
                  <p:nvPr/>
                </p:nvSpPr>
                <p:spPr>
                  <a:xfrm>
                    <a:off x="1563817" y="0"/>
                    <a:ext cx="2116874" cy="731458"/>
                  </a:xfrm>
                  <a:custGeom>
                    <a:avLst/>
                    <a:gdLst>
                      <a:gd name="connsiteX0" fmla="*/ 0 w 2116666"/>
                      <a:gd name="connsiteY0" fmla="*/ 762000 h 772583"/>
                      <a:gd name="connsiteX1" fmla="*/ 1217083 w 2116666"/>
                      <a:gd name="connsiteY1" fmla="*/ 772583 h 772583"/>
                      <a:gd name="connsiteX2" fmla="*/ 2116666 w 2116666"/>
                      <a:gd name="connsiteY2" fmla="*/ 0 h 772583"/>
                      <a:gd name="connsiteX3" fmla="*/ 0 w 2116666"/>
                      <a:gd name="connsiteY3" fmla="*/ 762000 h 77258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116666" h="772583">
                        <a:moveTo>
                          <a:pt x="0" y="762000"/>
                        </a:moveTo>
                        <a:lnTo>
                          <a:pt x="1217083" y="772583"/>
                        </a:lnTo>
                        <a:lnTo>
                          <a:pt x="2116666" y="0"/>
                        </a:lnTo>
                        <a:lnTo>
                          <a:pt x="0" y="762000"/>
                        </a:ln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t"/>
                  <a:lstStyle>
                    <a:lvl1pPr marL="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en-US" dirty="0"/>
                  </a:p>
                </p:txBody>
              </p:sp>
              <p:sp>
                <p:nvSpPr>
                  <p:cNvPr id="217" name="Freeform 216"/>
                  <p:cNvSpPr/>
                  <p:nvPr/>
                </p:nvSpPr>
                <p:spPr>
                  <a:xfrm>
                    <a:off x="2879712" y="15901"/>
                    <a:ext cx="1544746" cy="2114868"/>
                  </a:xfrm>
                  <a:custGeom>
                    <a:avLst/>
                    <a:gdLst>
                      <a:gd name="connsiteX0" fmla="*/ 0 w 1545167"/>
                      <a:gd name="connsiteY0" fmla="*/ 1714500 h 2106083"/>
                      <a:gd name="connsiteX1" fmla="*/ 10583 w 1545167"/>
                      <a:gd name="connsiteY1" fmla="*/ 2106083 h 2106083"/>
                      <a:gd name="connsiteX2" fmla="*/ 1545167 w 1545167"/>
                      <a:gd name="connsiteY2" fmla="*/ 349250 h 2106083"/>
                      <a:gd name="connsiteX3" fmla="*/ 1545167 w 1545167"/>
                      <a:gd name="connsiteY3" fmla="*/ 0 h 2106083"/>
                      <a:gd name="connsiteX4" fmla="*/ 0 w 1545167"/>
                      <a:gd name="connsiteY4" fmla="*/ 1714500 h 210608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545167" h="2106083">
                        <a:moveTo>
                          <a:pt x="0" y="1714500"/>
                        </a:moveTo>
                        <a:lnTo>
                          <a:pt x="10583" y="2106083"/>
                        </a:lnTo>
                        <a:lnTo>
                          <a:pt x="1545167" y="349250"/>
                        </a:lnTo>
                        <a:lnTo>
                          <a:pt x="1545167" y="0"/>
                        </a:lnTo>
                        <a:lnTo>
                          <a:pt x="0" y="1714500"/>
                        </a:lnTo>
                        <a:close/>
                      </a:path>
                    </a:pathLst>
                  </a:custGeom>
                  <a:blipFill>
                    <a:blip r:embed="rId2" cstate="print"/>
                    <a:tile tx="0" ty="0" sx="100000" sy="100000" flip="none" algn="tl"/>
                  </a:blipFill>
                  <a:ln w="1270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t"/>
                  <a:lstStyle>
                    <a:lvl1pPr marL="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en-US" dirty="0"/>
                  </a:p>
                </p:txBody>
              </p:sp>
              <p:sp>
                <p:nvSpPr>
                  <p:cNvPr id="218" name="Freeform 217"/>
                  <p:cNvSpPr/>
                  <p:nvPr/>
                </p:nvSpPr>
                <p:spPr>
                  <a:xfrm>
                    <a:off x="2784357" y="0"/>
                    <a:ext cx="1640101" cy="1741188"/>
                  </a:xfrm>
                  <a:custGeom>
                    <a:avLst/>
                    <a:gdLst>
                      <a:gd name="connsiteX0" fmla="*/ 0 w 1640417"/>
                      <a:gd name="connsiteY0" fmla="*/ 751417 h 1778000"/>
                      <a:gd name="connsiteX1" fmla="*/ 423333 w 1640417"/>
                      <a:gd name="connsiteY1" fmla="*/ 762000 h 1778000"/>
                      <a:gd name="connsiteX2" fmla="*/ 116417 w 1640417"/>
                      <a:gd name="connsiteY2" fmla="*/ 1778000 h 1778000"/>
                      <a:gd name="connsiteX3" fmla="*/ 1640417 w 1640417"/>
                      <a:gd name="connsiteY3" fmla="*/ 52917 h 1778000"/>
                      <a:gd name="connsiteX4" fmla="*/ 899583 w 1640417"/>
                      <a:gd name="connsiteY4" fmla="*/ 0 h 1778000"/>
                      <a:gd name="connsiteX5" fmla="*/ 0 w 1640417"/>
                      <a:gd name="connsiteY5" fmla="*/ 751417 h 17780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640417" h="1778000">
                        <a:moveTo>
                          <a:pt x="0" y="751417"/>
                        </a:moveTo>
                        <a:lnTo>
                          <a:pt x="423333" y="762000"/>
                        </a:lnTo>
                        <a:lnTo>
                          <a:pt x="116417" y="1778000"/>
                        </a:lnTo>
                        <a:lnTo>
                          <a:pt x="1640417" y="52917"/>
                        </a:lnTo>
                        <a:lnTo>
                          <a:pt x="899583" y="0"/>
                        </a:lnTo>
                        <a:lnTo>
                          <a:pt x="0" y="751417"/>
                        </a:lnTo>
                        <a:close/>
                      </a:path>
                    </a:pathLst>
                  </a:custGeom>
                  <a:blipFill>
                    <a:blip r:embed="rId2" cstate="print"/>
                    <a:tile tx="0" ty="0" sx="100000" sy="100000" flip="none" algn="tl"/>
                  </a:blipFill>
                  <a:ln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t"/>
                  <a:lstStyle>
                    <a:lvl1pPr marL="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en-US" dirty="0"/>
                  </a:p>
                </p:txBody>
              </p:sp>
              <p:grpSp>
                <p:nvGrpSpPr>
                  <p:cNvPr id="219" name="Group 218"/>
                  <p:cNvGrpSpPr>
                    <a:grpSpLocks/>
                  </p:cNvGrpSpPr>
                  <p:nvPr/>
                </p:nvGrpSpPr>
                <p:grpSpPr bwMode="auto">
                  <a:xfrm>
                    <a:off x="1563817" y="0"/>
                    <a:ext cx="2832034" cy="1741188"/>
                    <a:chOff x="1671570" y="434"/>
                    <a:chExt cx="3069414" cy="1390428"/>
                  </a:xfrm>
                </p:grpSpPr>
                <p:sp>
                  <p:nvSpPr>
                    <p:cNvPr id="222" name="Flowchart: Manual Operation 221"/>
                    <p:cNvSpPr/>
                    <p:nvPr/>
                  </p:nvSpPr>
                  <p:spPr>
                    <a:xfrm>
                      <a:off x="1671570" y="590890"/>
                      <a:ext cx="1787908" cy="799972"/>
                    </a:xfrm>
                    <a:prstGeom prst="flowChartManualOperation">
                      <a:avLst/>
                    </a:prstGeom>
                    <a:noFill/>
                    <a:ln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>
                      <a:lvl1pPr marL="0" indent="0">
                        <a:defRPr sz="11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indent="0">
                        <a:defRPr sz="11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indent="0">
                        <a:defRPr sz="11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indent="0">
                        <a:defRPr sz="11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indent="0">
                        <a:defRPr sz="11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indent="0">
                        <a:defRPr sz="11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indent="0">
                        <a:defRPr sz="11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indent="0">
                        <a:defRPr sz="11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indent="0">
                        <a:defRPr sz="11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algn="ctr"/>
                      <a:endParaRPr lang="en-US" dirty="0"/>
                    </a:p>
                  </p:txBody>
                </p:sp>
                <p:cxnSp>
                  <p:nvCxnSpPr>
                    <p:cNvPr id="223" name="Straight Connector 222"/>
                    <p:cNvCxnSpPr/>
                    <p:nvPr/>
                  </p:nvCxnSpPr>
                  <p:spPr>
                    <a:xfrm flipV="1">
                      <a:off x="3108097" y="51226"/>
                      <a:ext cx="1632887" cy="1339636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24" name="Straight Connector 223"/>
                    <p:cNvCxnSpPr/>
                    <p:nvPr/>
                  </p:nvCxnSpPr>
                  <p:spPr>
                    <a:xfrm flipV="1">
                      <a:off x="3449143" y="63924"/>
                      <a:ext cx="1271172" cy="526966"/>
                    </a:xfrm>
                    <a:prstGeom prst="line">
                      <a:avLst/>
                    </a:prstGeom>
                    <a:ln w="2540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25" name="Straight Connector 224"/>
                    <p:cNvCxnSpPr/>
                    <p:nvPr/>
                  </p:nvCxnSpPr>
                  <p:spPr>
                    <a:xfrm flipV="1">
                      <a:off x="2994415" y="13132"/>
                      <a:ext cx="971464" cy="571409"/>
                    </a:xfrm>
                    <a:prstGeom prst="line">
                      <a:avLst/>
                    </a:prstGeom>
                    <a:ln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26" name="Straight Connector 225"/>
                    <p:cNvCxnSpPr/>
                    <p:nvPr/>
                  </p:nvCxnSpPr>
                  <p:spPr>
                    <a:xfrm flipV="1">
                      <a:off x="1692239" y="434"/>
                      <a:ext cx="2263305" cy="571409"/>
                    </a:xfrm>
                    <a:prstGeom prst="line">
                      <a:avLst/>
                    </a:prstGeom>
                    <a:ln w="2540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27" name="Straight Connector 226"/>
                    <p:cNvCxnSpPr/>
                    <p:nvPr/>
                  </p:nvCxnSpPr>
                  <p:spPr>
                    <a:xfrm>
                      <a:off x="3955545" y="6783"/>
                      <a:ext cx="785439" cy="38094"/>
                    </a:xfrm>
                    <a:prstGeom prst="line">
                      <a:avLst/>
                    </a:prstGeom>
                    <a:ln w="2540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sp>
                <p:nvSpPr>
                  <p:cNvPr id="220" name="Freeform 219"/>
                  <p:cNvSpPr/>
                  <p:nvPr/>
                </p:nvSpPr>
                <p:spPr>
                  <a:xfrm>
                    <a:off x="2879712" y="31803"/>
                    <a:ext cx="1563817" cy="1741188"/>
                  </a:xfrm>
                  <a:custGeom>
                    <a:avLst/>
                    <a:gdLst>
                      <a:gd name="connsiteX0" fmla="*/ 306917 w 1534583"/>
                      <a:gd name="connsiteY0" fmla="*/ 698500 h 1703916"/>
                      <a:gd name="connsiteX1" fmla="*/ 0 w 1534583"/>
                      <a:gd name="connsiteY1" fmla="*/ 1703916 h 1703916"/>
                      <a:gd name="connsiteX2" fmla="*/ 1534583 w 1534583"/>
                      <a:gd name="connsiteY2" fmla="*/ 0 h 1703916"/>
                      <a:gd name="connsiteX3" fmla="*/ 306917 w 1534583"/>
                      <a:gd name="connsiteY3" fmla="*/ 698500 h 170391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534583" h="1703916">
                        <a:moveTo>
                          <a:pt x="306917" y="698500"/>
                        </a:moveTo>
                        <a:lnTo>
                          <a:pt x="0" y="1703916"/>
                        </a:lnTo>
                        <a:lnTo>
                          <a:pt x="1534583" y="0"/>
                        </a:lnTo>
                        <a:lnTo>
                          <a:pt x="306917" y="698500"/>
                        </a:ln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t"/>
                  <a:lstStyle>
                    <a:lvl1pPr marL="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en-US" dirty="0"/>
                  </a:p>
                </p:txBody>
              </p:sp>
              <p:sp>
                <p:nvSpPr>
                  <p:cNvPr id="221" name="Rectangle 220"/>
                  <p:cNvSpPr/>
                  <p:nvPr/>
                </p:nvSpPr>
                <p:spPr>
                  <a:xfrm>
                    <a:off x="1907094" y="1749139"/>
                    <a:ext cx="982153" cy="381631"/>
                  </a:xfrm>
                  <a:prstGeom prst="rect">
                    <a:avLst/>
                  </a:prstGeom>
                  <a:blipFill>
                    <a:blip r:embed="rId2" cstate="print"/>
                    <a:tile tx="0" ty="0" sx="100000" sy="100000" flip="none" algn="tl"/>
                  </a:blipFill>
                  <a:ln w="1270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t"/>
                  <a:lstStyle>
                    <a:lvl1pPr marL="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en-US" dirty="0"/>
                  </a:p>
                </p:txBody>
              </p:sp>
            </p:grpSp>
            <p:pic>
              <p:nvPicPr>
                <p:cNvPr id="186" name="Picture 19" descr="Grass on Transparent Background"/>
                <p:cNvPicPr>
                  <a:picLocks noChangeAspect="1" noChangeArrowheads="1"/>
                </p:cNvPicPr>
                <p:nvPr/>
              </p:nvPicPr>
              <p:blipFill>
                <a:blip r:embed="rId7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683349" y="4641196"/>
                  <a:ext cx="252625" cy="107944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pic>
              <p:nvPicPr>
                <p:cNvPr id="187" name="Picture 19" descr="Grass on Transparent Background"/>
                <p:cNvPicPr>
                  <a:picLocks noChangeAspect="1" noChangeArrowheads="1"/>
                </p:cNvPicPr>
                <p:nvPr/>
              </p:nvPicPr>
              <p:blipFill>
                <a:blip r:embed="rId7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612780" y="4692656"/>
                  <a:ext cx="252625" cy="107944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pic>
              <p:nvPicPr>
                <p:cNvPr id="188" name="Picture 19" descr="Grass on Transparent Background"/>
                <p:cNvPicPr>
                  <a:picLocks noChangeAspect="1" noChangeArrowheads="1"/>
                </p:cNvPicPr>
                <p:nvPr/>
              </p:nvPicPr>
              <p:blipFill>
                <a:blip r:embed="rId7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577268" y="4733344"/>
                  <a:ext cx="252625" cy="107944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pic>
              <p:nvPicPr>
                <p:cNvPr id="191" name="Picture 19" descr="Grass on Transparent Background"/>
                <p:cNvPicPr>
                  <a:picLocks noChangeAspect="1" noChangeArrowheads="1"/>
                </p:cNvPicPr>
                <p:nvPr/>
              </p:nvPicPr>
              <p:blipFill>
                <a:blip r:embed="rId7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541756" y="4770330"/>
                  <a:ext cx="252625" cy="107944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pic>
              <p:nvPicPr>
                <p:cNvPr id="192" name="Picture 19" descr="Grass on Transparent Background"/>
                <p:cNvPicPr>
                  <a:picLocks noChangeAspect="1" noChangeArrowheads="1"/>
                </p:cNvPicPr>
                <p:nvPr/>
              </p:nvPicPr>
              <p:blipFill>
                <a:blip r:embed="rId7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508691" y="4818030"/>
                  <a:ext cx="252625" cy="107944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pic>
              <p:nvPicPr>
                <p:cNvPr id="193" name="Picture 19" descr="Grass on Transparent Background"/>
                <p:cNvPicPr>
                  <a:picLocks noChangeAspect="1" noChangeArrowheads="1"/>
                </p:cNvPicPr>
                <p:nvPr/>
              </p:nvPicPr>
              <p:blipFill>
                <a:blip r:embed="rId7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450409" y="4862746"/>
                  <a:ext cx="252625" cy="107944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pic>
              <p:nvPicPr>
                <p:cNvPr id="194" name="Picture 19" descr="Grass on Transparent Background"/>
                <p:cNvPicPr>
                  <a:picLocks noChangeAspect="1" noChangeArrowheads="1"/>
                </p:cNvPicPr>
                <p:nvPr/>
              </p:nvPicPr>
              <p:blipFill>
                <a:blip r:embed="rId7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387229" y="4918218"/>
                  <a:ext cx="252625" cy="107944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pic>
              <p:nvPicPr>
                <p:cNvPr id="196" name="Picture 19" descr="Grass on Transparent Background"/>
                <p:cNvPicPr>
                  <a:picLocks noChangeAspect="1" noChangeArrowheads="1"/>
                </p:cNvPicPr>
                <p:nvPr/>
              </p:nvPicPr>
              <p:blipFill>
                <a:blip r:embed="rId7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291202" y="4984094"/>
                  <a:ext cx="252625" cy="107944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pic>
              <p:nvPicPr>
                <p:cNvPr id="197" name="Picture 19" descr="Grass on Transparent Background"/>
                <p:cNvPicPr>
                  <a:picLocks noChangeAspect="1" noChangeArrowheads="1"/>
                </p:cNvPicPr>
                <p:nvPr/>
              </p:nvPicPr>
              <p:blipFill>
                <a:blip r:embed="rId7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240718" y="5045421"/>
                  <a:ext cx="252625" cy="107944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pic>
              <p:nvPicPr>
                <p:cNvPr id="204" name="Picture 19" descr="Grass on Transparent Background"/>
                <p:cNvPicPr>
                  <a:picLocks noChangeAspect="1" noChangeArrowheads="1"/>
                </p:cNvPicPr>
                <p:nvPr/>
              </p:nvPicPr>
              <p:blipFill>
                <a:blip r:embed="rId7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287125" y="5043822"/>
                  <a:ext cx="252625" cy="107944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pic>
              <p:nvPicPr>
                <p:cNvPr id="205" name="Picture 19" descr="Grass on Transparent Background"/>
                <p:cNvPicPr>
                  <a:picLocks noChangeAspect="1" noChangeArrowheads="1"/>
                </p:cNvPicPr>
                <p:nvPr/>
              </p:nvPicPr>
              <p:blipFill>
                <a:blip r:embed="rId7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359700" y="4988820"/>
                  <a:ext cx="252625" cy="107944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pic>
              <p:nvPicPr>
                <p:cNvPr id="206" name="Picture 19" descr="Grass on Transparent Background"/>
                <p:cNvPicPr>
                  <a:picLocks noChangeAspect="1" noChangeArrowheads="1"/>
                </p:cNvPicPr>
                <p:nvPr/>
              </p:nvPicPr>
              <p:blipFill>
                <a:blip r:embed="rId7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441080" y="4947447"/>
                  <a:ext cx="252625" cy="107944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pic>
              <p:nvPicPr>
                <p:cNvPr id="207" name="Picture 19" descr="Grass on Transparent Background"/>
                <p:cNvPicPr>
                  <a:picLocks noChangeAspect="1" noChangeArrowheads="1"/>
                </p:cNvPicPr>
                <p:nvPr/>
              </p:nvPicPr>
              <p:blipFill>
                <a:blip r:embed="rId7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516009" y="4900879"/>
                  <a:ext cx="252625" cy="107944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pic>
              <p:nvPicPr>
                <p:cNvPr id="208" name="Picture 19" descr="Grass on Transparent Background"/>
                <p:cNvPicPr>
                  <a:picLocks noChangeAspect="1" noChangeArrowheads="1"/>
                </p:cNvPicPr>
                <p:nvPr/>
              </p:nvPicPr>
              <p:blipFill>
                <a:blip r:embed="rId7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588166" y="4849855"/>
                  <a:ext cx="252625" cy="107944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pic>
              <p:nvPicPr>
                <p:cNvPr id="209" name="Picture 19" descr="Grass on Transparent Background"/>
                <p:cNvPicPr>
                  <a:picLocks noChangeAspect="1" noChangeArrowheads="1"/>
                </p:cNvPicPr>
                <p:nvPr/>
              </p:nvPicPr>
              <p:blipFill>
                <a:blip r:embed="rId7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725699" y="4778127"/>
                  <a:ext cx="252625" cy="107944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pic>
              <p:nvPicPr>
                <p:cNvPr id="210" name="Picture 19" descr="Grass on Transparent Background"/>
                <p:cNvPicPr>
                  <a:picLocks noChangeAspect="1" noChangeArrowheads="1"/>
                </p:cNvPicPr>
                <p:nvPr/>
              </p:nvPicPr>
              <p:blipFill>
                <a:blip r:embed="rId7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761316" y="4716358"/>
                  <a:ext cx="252625" cy="107944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pic>
              <p:nvPicPr>
                <p:cNvPr id="211" name="Picture 19" descr="Grass on Transparent Background"/>
                <p:cNvPicPr>
                  <a:picLocks noChangeAspect="1" noChangeArrowheads="1"/>
                </p:cNvPicPr>
                <p:nvPr/>
              </p:nvPicPr>
              <p:blipFill>
                <a:blip r:embed="rId7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801171" y="4729167"/>
                  <a:ext cx="252625" cy="107944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pic>
              <p:nvPicPr>
                <p:cNvPr id="212" name="Picture 19" descr="Grass on Transparent Background"/>
                <p:cNvPicPr>
                  <a:picLocks noChangeAspect="1" noChangeArrowheads="1"/>
                </p:cNvPicPr>
                <p:nvPr/>
              </p:nvPicPr>
              <p:blipFill>
                <a:blip r:embed="rId7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809661" y="4657763"/>
                  <a:ext cx="252625" cy="107944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pic>
              <p:nvPicPr>
                <p:cNvPr id="213" name="Picture 19" descr="Grass on Transparent Background"/>
                <p:cNvPicPr>
                  <a:picLocks noChangeAspect="1" noChangeArrowheads="1"/>
                </p:cNvPicPr>
                <p:nvPr/>
              </p:nvPicPr>
              <p:blipFill>
                <a:blip r:embed="rId7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935973" y="4659704"/>
                  <a:ext cx="252625" cy="107944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pic>
              <p:nvPicPr>
                <p:cNvPr id="214" name="Picture 19" descr="Grass on Transparent Background"/>
                <p:cNvPicPr>
                  <a:picLocks noChangeAspect="1" noChangeArrowheads="1"/>
                </p:cNvPicPr>
                <p:nvPr/>
              </p:nvPicPr>
              <p:blipFill>
                <a:blip r:embed="rId7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809570" y="4687449"/>
                  <a:ext cx="252625" cy="107944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pic>
              <p:nvPicPr>
                <p:cNvPr id="215" name="Picture 19" descr="Grass on Transparent Background"/>
                <p:cNvPicPr>
                  <a:picLocks noChangeAspect="1" noChangeArrowheads="1"/>
                </p:cNvPicPr>
                <p:nvPr/>
              </p:nvPicPr>
              <p:blipFill>
                <a:blip r:embed="rId7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637186" y="4814654"/>
                  <a:ext cx="252625" cy="107944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</p:grpSp>
          <p:sp>
            <p:nvSpPr>
              <p:cNvPr id="184" name="Flowchart: Direct Access Storage 183"/>
              <p:cNvSpPr/>
              <p:nvPr/>
            </p:nvSpPr>
            <p:spPr bwMode="auto">
              <a:xfrm rot="7904140">
                <a:off x="3311356" y="6120070"/>
                <a:ext cx="554849" cy="227488"/>
              </a:xfrm>
              <a:prstGeom prst="flowChartMagneticDrum">
                <a:avLst/>
              </a:prstGeom>
              <a:solidFill>
                <a:schemeClr val="bg1">
                  <a:lumMod val="50000"/>
                </a:schemeClr>
              </a:solidFill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lvl1pPr marL="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dirty="0"/>
              </a:p>
            </p:txBody>
          </p:sp>
        </p:grpSp>
      </p:grpSp>
      <p:sp>
        <p:nvSpPr>
          <p:cNvPr id="228" name="TextBox 227"/>
          <p:cNvSpPr txBox="1"/>
          <p:nvPr/>
        </p:nvSpPr>
        <p:spPr>
          <a:xfrm>
            <a:off x="6997424" y="6348481"/>
            <a:ext cx="23587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Swale With Underdrain</a:t>
            </a:r>
          </a:p>
        </p:txBody>
      </p:sp>
      <p:grpSp>
        <p:nvGrpSpPr>
          <p:cNvPr id="25" name="Group 24"/>
          <p:cNvGrpSpPr/>
          <p:nvPr/>
        </p:nvGrpSpPr>
        <p:grpSpPr>
          <a:xfrm>
            <a:off x="4188817" y="4566176"/>
            <a:ext cx="2590800" cy="1676400"/>
            <a:chOff x="2664817" y="4566176"/>
            <a:chExt cx="2590800" cy="1676400"/>
          </a:xfrm>
        </p:grpSpPr>
        <p:grpSp>
          <p:nvGrpSpPr>
            <p:cNvPr id="137" name="Group 136"/>
            <p:cNvGrpSpPr/>
            <p:nvPr/>
          </p:nvGrpSpPr>
          <p:grpSpPr>
            <a:xfrm>
              <a:off x="2664817" y="4566176"/>
              <a:ext cx="2590800" cy="1676400"/>
              <a:chOff x="139248" y="4734955"/>
              <a:chExt cx="2590800" cy="1676400"/>
            </a:xfrm>
          </p:grpSpPr>
          <p:sp>
            <p:nvSpPr>
              <p:cNvPr id="141" name="Rectangle 140"/>
              <p:cNvSpPr/>
              <p:nvPr/>
            </p:nvSpPr>
            <p:spPr>
              <a:xfrm>
                <a:off x="139248" y="4734955"/>
                <a:ext cx="2590800" cy="1676400"/>
              </a:xfrm>
              <a:prstGeom prst="rect">
                <a:avLst/>
              </a:prstGeom>
              <a:noFill/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grpSp>
            <p:nvGrpSpPr>
              <p:cNvPr id="142" name="Group 141"/>
              <p:cNvGrpSpPr/>
              <p:nvPr/>
            </p:nvGrpSpPr>
            <p:grpSpPr>
              <a:xfrm>
                <a:off x="567943" y="4892746"/>
                <a:ext cx="1580225" cy="1420427"/>
                <a:chOff x="567943" y="4892746"/>
                <a:chExt cx="1580225" cy="1420427"/>
              </a:xfrm>
            </p:grpSpPr>
            <p:grpSp>
              <p:nvGrpSpPr>
                <p:cNvPr id="143" name="Group 142"/>
                <p:cNvGrpSpPr/>
                <p:nvPr/>
              </p:nvGrpSpPr>
              <p:grpSpPr>
                <a:xfrm>
                  <a:off x="567943" y="4892746"/>
                  <a:ext cx="1580225" cy="1420427"/>
                  <a:chOff x="301841" y="4793942"/>
                  <a:chExt cx="1580225" cy="1420427"/>
                </a:xfrm>
              </p:grpSpPr>
              <p:sp>
                <p:nvSpPr>
                  <p:cNvPr id="158" name="Freeform 157"/>
                  <p:cNvSpPr/>
                  <p:nvPr/>
                </p:nvSpPr>
                <p:spPr>
                  <a:xfrm>
                    <a:off x="541538" y="6019060"/>
                    <a:ext cx="870012" cy="195309"/>
                  </a:xfrm>
                  <a:custGeom>
                    <a:avLst/>
                    <a:gdLst>
                      <a:gd name="connsiteX0" fmla="*/ 133165 w 870012"/>
                      <a:gd name="connsiteY0" fmla="*/ 195309 h 195309"/>
                      <a:gd name="connsiteX1" fmla="*/ 763479 w 870012"/>
                      <a:gd name="connsiteY1" fmla="*/ 195309 h 195309"/>
                      <a:gd name="connsiteX2" fmla="*/ 870012 w 870012"/>
                      <a:gd name="connsiteY2" fmla="*/ 0 h 195309"/>
                      <a:gd name="connsiteX3" fmla="*/ 0 w 870012"/>
                      <a:gd name="connsiteY3" fmla="*/ 0 h 195309"/>
                      <a:gd name="connsiteX4" fmla="*/ 133165 w 870012"/>
                      <a:gd name="connsiteY4" fmla="*/ 195309 h 19530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870012" h="195309">
                        <a:moveTo>
                          <a:pt x="133165" y="195309"/>
                        </a:moveTo>
                        <a:lnTo>
                          <a:pt x="763479" y="195309"/>
                        </a:lnTo>
                        <a:lnTo>
                          <a:pt x="870012" y="0"/>
                        </a:lnTo>
                        <a:lnTo>
                          <a:pt x="0" y="0"/>
                        </a:lnTo>
                        <a:lnTo>
                          <a:pt x="133165" y="195309"/>
                        </a:lnTo>
                        <a:close/>
                      </a:path>
                    </a:pathLst>
                  </a:custGeom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 dirty="0"/>
                  </a:p>
                </p:txBody>
              </p:sp>
              <p:pic>
                <p:nvPicPr>
                  <p:cNvPr id="159" name="Picture 19" descr="Grass on Transparent Background"/>
                  <p:cNvPicPr>
                    <a:picLocks noChangeAspect="1" noChangeArrowheads="1"/>
                  </p:cNvPicPr>
                  <p:nvPr/>
                </p:nvPicPr>
                <p:blipFill>
                  <a:blip r:embed="rId8" cstate="print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563732" y="5726342"/>
                    <a:ext cx="460054" cy="145707"/>
                  </a:xfrm>
                  <a:prstGeom prst="rect">
                    <a:avLst/>
                  </a:prstGeom>
                  <a:noFill/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</p:pic>
              <p:sp>
                <p:nvSpPr>
                  <p:cNvPr id="160" name="Freeform 159"/>
                  <p:cNvSpPr/>
                  <p:nvPr/>
                </p:nvSpPr>
                <p:spPr>
                  <a:xfrm>
                    <a:off x="301841" y="4793942"/>
                    <a:ext cx="523783" cy="1189608"/>
                  </a:xfrm>
                  <a:custGeom>
                    <a:avLst/>
                    <a:gdLst>
                      <a:gd name="connsiteX0" fmla="*/ 0 w 523783"/>
                      <a:gd name="connsiteY0" fmla="*/ 825623 h 1189608"/>
                      <a:gd name="connsiteX1" fmla="*/ 221942 w 523783"/>
                      <a:gd name="connsiteY1" fmla="*/ 1189608 h 1189608"/>
                      <a:gd name="connsiteX2" fmla="*/ 523783 w 523783"/>
                      <a:gd name="connsiteY2" fmla="*/ 363984 h 1189608"/>
                      <a:gd name="connsiteX3" fmla="*/ 292963 w 523783"/>
                      <a:gd name="connsiteY3" fmla="*/ 0 h 1189608"/>
                      <a:gd name="connsiteX4" fmla="*/ 0 w 523783"/>
                      <a:gd name="connsiteY4" fmla="*/ 825623 h 118960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23783" h="1189608">
                        <a:moveTo>
                          <a:pt x="0" y="825623"/>
                        </a:moveTo>
                        <a:lnTo>
                          <a:pt x="221942" y="1189608"/>
                        </a:lnTo>
                        <a:lnTo>
                          <a:pt x="523783" y="363984"/>
                        </a:lnTo>
                        <a:lnTo>
                          <a:pt x="292963" y="0"/>
                        </a:lnTo>
                        <a:lnTo>
                          <a:pt x="0" y="825623"/>
                        </a:lnTo>
                        <a:close/>
                      </a:path>
                    </a:pathLst>
                  </a:custGeom>
                  <a:solidFill>
                    <a:schemeClr val="accent3">
                      <a:lumMod val="75000"/>
                    </a:schemeClr>
                  </a:solidFill>
                  <a:ln>
                    <a:solidFill>
                      <a:schemeClr val="accent3">
                        <a:lumMod val="7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61" name="Freeform 160"/>
                  <p:cNvSpPr/>
                  <p:nvPr/>
                </p:nvSpPr>
                <p:spPr>
                  <a:xfrm>
                    <a:off x="1455938" y="4900474"/>
                    <a:ext cx="426128" cy="1038687"/>
                  </a:xfrm>
                  <a:custGeom>
                    <a:avLst/>
                    <a:gdLst>
                      <a:gd name="connsiteX0" fmla="*/ 266330 w 426128"/>
                      <a:gd name="connsiteY0" fmla="*/ 248575 h 1038687"/>
                      <a:gd name="connsiteX1" fmla="*/ 0 w 426128"/>
                      <a:gd name="connsiteY1" fmla="*/ 1038687 h 1038687"/>
                      <a:gd name="connsiteX2" fmla="*/ 168676 w 426128"/>
                      <a:gd name="connsiteY2" fmla="*/ 745724 h 1038687"/>
                      <a:gd name="connsiteX3" fmla="*/ 426128 w 426128"/>
                      <a:gd name="connsiteY3" fmla="*/ 0 h 1038687"/>
                      <a:gd name="connsiteX4" fmla="*/ 266330 w 426128"/>
                      <a:gd name="connsiteY4" fmla="*/ 248575 h 103868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26128" h="1038687">
                        <a:moveTo>
                          <a:pt x="266330" y="248575"/>
                        </a:moveTo>
                        <a:lnTo>
                          <a:pt x="0" y="1038687"/>
                        </a:lnTo>
                        <a:lnTo>
                          <a:pt x="168676" y="745724"/>
                        </a:lnTo>
                        <a:lnTo>
                          <a:pt x="426128" y="0"/>
                        </a:lnTo>
                        <a:lnTo>
                          <a:pt x="266330" y="248575"/>
                        </a:lnTo>
                        <a:close/>
                      </a:path>
                    </a:pathLst>
                  </a:custGeom>
                  <a:solidFill>
                    <a:schemeClr val="accent3">
                      <a:lumMod val="75000"/>
                    </a:schemeClr>
                  </a:solidFill>
                  <a:ln>
                    <a:solidFill>
                      <a:schemeClr val="accent3">
                        <a:lumMod val="7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 dirty="0"/>
                  </a:p>
                </p:txBody>
              </p:sp>
              <p:cxnSp>
                <p:nvCxnSpPr>
                  <p:cNvPr id="162" name="Straight Connector 161"/>
                  <p:cNvCxnSpPr>
                    <a:stCxn id="160" idx="3"/>
                    <a:endCxn id="160" idx="0"/>
                  </p:cNvCxnSpPr>
                  <p:nvPr/>
                </p:nvCxnSpPr>
                <p:spPr>
                  <a:xfrm flipH="1">
                    <a:off x="301841" y="4793942"/>
                    <a:ext cx="292963" cy="825623"/>
                  </a:xfrm>
                  <a:prstGeom prst="line">
                    <a:avLst/>
                  </a:prstGeom>
                  <a:ln w="22225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64" name="Straight Connector 163"/>
                  <p:cNvCxnSpPr>
                    <a:endCxn id="160" idx="3"/>
                  </p:cNvCxnSpPr>
                  <p:nvPr/>
                </p:nvCxnSpPr>
                <p:spPr>
                  <a:xfrm flipH="1" flipV="1">
                    <a:off x="594804" y="4793942"/>
                    <a:ext cx="367859" cy="552972"/>
                  </a:xfrm>
                  <a:prstGeom prst="line">
                    <a:avLst/>
                  </a:prstGeom>
                  <a:ln w="22225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65" name="Straight Connector 164"/>
                  <p:cNvCxnSpPr/>
                  <p:nvPr/>
                </p:nvCxnSpPr>
                <p:spPr>
                  <a:xfrm flipH="1">
                    <a:off x="665096" y="6214369"/>
                    <a:ext cx="630314" cy="0"/>
                  </a:xfrm>
                  <a:prstGeom prst="line">
                    <a:avLst/>
                  </a:prstGeom>
                  <a:ln w="22225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69" name="Straight Connector 168"/>
                  <p:cNvCxnSpPr>
                    <a:stCxn id="161" idx="3"/>
                    <a:endCxn id="161" idx="2"/>
                  </p:cNvCxnSpPr>
                  <p:nvPr/>
                </p:nvCxnSpPr>
                <p:spPr>
                  <a:xfrm flipH="1">
                    <a:off x="1624614" y="4900474"/>
                    <a:ext cx="257452" cy="745724"/>
                  </a:xfrm>
                  <a:prstGeom prst="line">
                    <a:avLst/>
                  </a:prstGeom>
                  <a:ln w="22225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72" name="Straight Connector 171"/>
                  <p:cNvCxnSpPr>
                    <a:stCxn id="161" idx="3"/>
                  </p:cNvCxnSpPr>
                  <p:nvPr/>
                </p:nvCxnSpPr>
                <p:spPr>
                  <a:xfrm flipH="1">
                    <a:off x="1599114" y="4900474"/>
                    <a:ext cx="282952" cy="448374"/>
                  </a:xfrm>
                  <a:prstGeom prst="line">
                    <a:avLst/>
                  </a:prstGeom>
                  <a:ln w="22225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173" name="Freeform 172"/>
                  <p:cNvSpPr/>
                  <p:nvPr/>
                </p:nvSpPr>
                <p:spPr>
                  <a:xfrm>
                    <a:off x="523783" y="5157926"/>
                    <a:ext cx="1180730" cy="870012"/>
                  </a:xfrm>
                  <a:custGeom>
                    <a:avLst/>
                    <a:gdLst>
                      <a:gd name="connsiteX0" fmla="*/ 0 w 1180730"/>
                      <a:gd name="connsiteY0" fmla="*/ 843379 h 870012"/>
                      <a:gd name="connsiteX1" fmla="*/ 319596 w 1180730"/>
                      <a:gd name="connsiteY1" fmla="*/ 0 h 870012"/>
                      <a:gd name="connsiteX2" fmla="*/ 1180730 w 1180730"/>
                      <a:gd name="connsiteY2" fmla="*/ 0 h 870012"/>
                      <a:gd name="connsiteX3" fmla="*/ 887767 w 1180730"/>
                      <a:gd name="connsiteY3" fmla="*/ 870012 h 870012"/>
                      <a:gd name="connsiteX4" fmla="*/ 0 w 1180730"/>
                      <a:gd name="connsiteY4" fmla="*/ 843379 h 87001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180730" h="870012">
                        <a:moveTo>
                          <a:pt x="0" y="843379"/>
                        </a:moveTo>
                        <a:lnTo>
                          <a:pt x="319596" y="0"/>
                        </a:lnTo>
                        <a:lnTo>
                          <a:pt x="1180730" y="0"/>
                        </a:lnTo>
                        <a:lnTo>
                          <a:pt x="887767" y="870012"/>
                        </a:lnTo>
                        <a:lnTo>
                          <a:pt x="0" y="843379"/>
                        </a:lnTo>
                        <a:close/>
                      </a:path>
                    </a:pathLst>
                  </a:custGeom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 dirty="0"/>
                  </a:p>
                </p:txBody>
              </p:sp>
              <p:cxnSp>
                <p:nvCxnSpPr>
                  <p:cNvPr id="174" name="Straight Connector 173"/>
                  <p:cNvCxnSpPr>
                    <a:stCxn id="161" idx="2"/>
                    <a:endCxn id="158" idx="1"/>
                  </p:cNvCxnSpPr>
                  <p:nvPr/>
                </p:nvCxnSpPr>
                <p:spPr>
                  <a:xfrm flipH="1">
                    <a:off x="1305017" y="5646198"/>
                    <a:ext cx="319597" cy="568171"/>
                  </a:xfrm>
                  <a:prstGeom prst="line">
                    <a:avLst/>
                  </a:prstGeom>
                  <a:ln w="22225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75" name="Straight Connector 174"/>
                  <p:cNvCxnSpPr>
                    <a:stCxn id="158" idx="0"/>
                    <a:endCxn id="160" idx="0"/>
                  </p:cNvCxnSpPr>
                  <p:nvPr/>
                </p:nvCxnSpPr>
                <p:spPr>
                  <a:xfrm flipH="1" flipV="1">
                    <a:off x="301841" y="5619565"/>
                    <a:ext cx="372862" cy="594804"/>
                  </a:xfrm>
                  <a:prstGeom prst="line">
                    <a:avLst/>
                  </a:prstGeom>
                  <a:ln w="22225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pic>
              <p:nvPicPr>
                <p:cNvPr id="145" name="Picture 19" descr="Grass on Transparent Background"/>
                <p:cNvPicPr>
                  <a:picLocks noChangeAspect="1" noChangeArrowheads="1"/>
                </p:cNvPicPr>
                <p:nvPr/>
              </p:nvPicPr>
              <p:blipFill>
                <a:blip r:embed="rId8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254846" y="5834023"/>
                  <a:ext cx="460054" cy="145707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pic>
              <p:nvPicPr>
                <p:cNvPr id="146" name="Picture 19" descr="Grass on Transparent Background"/>
                <p:cNvPicPr>
                  <a:picLocks noChangeAspect="1" noChangeArrowheads="1"/>
                </p:cNvPicPr>
                <p:nvPr/>
              </p:nvPicPr>
              <p:blipFill>
                <a:blip r:embed="rId8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331485" y="5677058"/>
                  <a:ext cx="460054" cy="145707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pic>
              <p:nvPicPr>
                <p:cNvPr id="147" name="Picture 19" descr="Grass on Transparent Background"/>
                <p:cNvPicPr>
                  <a:picLocks noChangeAspect="1" noChangeArrowheads="1"/>
                </p:cNvPicPr>
                <p:nvPr/>
              </p:nvPicPr>
              <p:blipFill>
                <a:blip r:embed="rId8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940550" y="5678502"/>
                  <a:ext cx="460054" cy="145707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pic>
              <p:nvPicPr>
                <p:cNvPr id="148" name="Picture 19" descr="Grass on Transparent Background"/>
                <p:cNvPicPr>
                  <a:picLocks noChangeAspect="1" noChangeArrowheads="1"/>
                </p:cNvPicPr>
                <p:nvPr/>
              </p:nvPicPr>
              <p:blipFill>
                <a:blip r:embed="rId8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434648" y="5487550"/>
                  <a:ext cx="460054" cy="145707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pic>
              <p:nvPicPr>
                <p:cNvPr id="152" name="Picture 19" descr="Grass on Transparent Background"/>
                <p:cNvPicPr>
                  <a:picLocks noChangeAspect="1" noChangeArrowheads="1"/>
                </p:cNvPicPr>
                <p:nvPr/>
              </p:nvPicPr>
              <p:blipFill>
                <a:blip r:embed="rId8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998738" y="5500302"/>
                  <a:ext cx="460054" cy="145707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pic>
              <p:nvPicPr>
                <p:cNvPr id="153" name="Picture 19" descr="Grass on Transparent Background"/>
                <p:cNvPicPr>
                  <a:picLocks noChangeAspect="1" noChangeArrowheads="1"/>
                </p:cNvPicPr>
                <p:nvPr/>
              </p:nvPicPr>
              <p:blipFill>
                <a:blip r:embed="rId8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079453" y="5306070"/>
                  <a:ext cx="460054" cy="145707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pic>
              <p:nvPicPr>
                <p:cNvPr id="154" name="Picture 19" descr="Grass on Transparent Background"/>
                <p:cNvPicPr>
                  <a:picLocks noChangeAspect="1" noChangeArrowheads="1"/>
                </p:cNvPicPr>
                <p:nvPr/>
              </p:nvPicPr>
              <p:blipFill>
                <a:blip r:embed="rId8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492013" y="5265709"/>
                  <a:ext cx="460054" cy="145707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pic>
              <p:nvPicPr>
                <p:cNvPr id="156" name="Picture 19" descr="Grass on Transparent Background"/>
                <p:cNvPicPr>
                  <a:picLocks noChangeAspect="1" noChangeArrowheads="1"/>
                </p:cNvPicPr>
                <p:nvPr/>
              </p:nvPicPr>
              <p:blipFill>
                <a:blip r:embed="rId8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209172" y="5976862"/>
                  <a:ext cx="460054" cy="145707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pic>
              <p:nvPicPr>
                <p:cNvPr id="157" name="Picture 19" descr="Grass on Transparent Background"/>
                <p:cNvPicPr>
                  <a:picLocks noChangeAspect="1" noChangeArrowheads="1"/>
                </p:cNvPicPr>
                <p:nvPr/>
              </p:nvPicPr>
              <p:blipFill>
                <a:blip r:embed="rId8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794792" y="5952703"/>
                  <a:ext cx="460054" cy="145707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</p:grpSp>
        </p:grpSp>
        <p:pic>
          <p:nvPicPr>
            <p:cNvPr id="229" name="Picture 19" descr="Grass on Transparent Background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93943" y="5648813"/>
              <a:ext cx="460054" cy="14570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66" name="Title 1"/>
          <p:cNvSpPr txBox="1">
            <a:spLocks/>
          </p:cNvSpPr>
          <p:nvPr/>
        </p:nvSpPr>
        <p:spPr>
          <a:xfrm>
            <a:off x="4292926" y="2567496"/>
            <a:ext cx="2335522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b="1" dirty="0">
                <a:solidFill>
                  <a:srgbClr val="FF0000"/>
                </a:solidFill>
              </a:rPr>
              <a:t>The BMPs</a:t>
            </a:r>
          </a:p>
        </p:txBody>
      </p:sp>
    </p:spTree>
    <p:extLst>
      <p:ext uri="{BB962C8B-B14F-4D97-AF65-F5344CB8AC3E}">
        <p14:creationId xmlns:p14="http://schemas.microsoft.com/office/powerpoint/2010/main" val="37033149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Box 18"/>
          <p:cNvSpPr txBox="1"/>
          <p:nvPr/>
        </p:nvSpPr>
        <p:spPr>
          <a:xfrm>
            <a:off x="6068160" y="4310687"/>
            <a:ext cx="11792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Sand Filter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5879934" y="2209800"/>
            <a:ext cx="18233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Stormwater Pond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191990" y="4336742"/>
            <a:ext cx="33003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Stormwater Pond w/ Filter Bench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3597268" y="4343400"/>
            <a:ext cx="9796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Wetland</a:t>
            </a:r>
          </a:p>
        </p:txBody>
      </p:sp>
      <p:sp>
        <p:nvSpPr>
          <p:cNvPr id="25" name="Rectangle 24"/>
          <p:cNvSpPr/>
          <p:nvPr/>
        </p:nvSpPr>
        <p:spPr>
          <a:xfrm>
            <a:off x="309298" y="4712732"/>
            <a:ext cx="2590800" cy="1676400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0" dirty="0">
                <a:solidFill>
                  <a:schemeClr val="tx1"/>
                </a:solidFill>
              </a:rPr>
              <a:t>Other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1187459" y="6389132"/>
            <a:ext cx="7312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Other</a:t>
            </a:r>
          </a:p>
        </p:txBody>
      </p:sp>
      <p:grpSp>
        <p:nvGrpSpPr>
          <p:cNvPr id="28" name="Group 27"/>
          <p:cNvGrpSpPr/>
          <p:nvPr/>
        </p:nvGrpSpPr>
        <p:grpSpPr>
          <a:xfrm>
            <a:off x="314594" y="2572445"/>
            <a:ext cx="2590800" cy="1676400"/>
            <a:chOff x="5257800" y="1807496"/>
            <a:chExt cx="2590800" cy="1676400"/>
          </a:xfrm>
        </p:grpSpPr>
        <p:sp>
          <p:nvSpPr>
            <p:cNvPr id="29" name="Rectangle 28"/>
            <p:cNvSpPr/>
            <p:nvPr/>
          </p:nvSpPr>
          <p:spPr>
            <a:xfrm>
              <a:off x="5257800" y="1807496"/>
              <a:ext cx="2590800" cy="1676400"/>
            </a:xfrm>
            <a:prstGeom prst="rect">
              <a:avLst/>
            </a:pr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grpSp>
          <p:nvGrpSpPr>
            <p:cNvPr id="30" name="Group 29"/>
            <p:cNvGrpSpPr>
              <a:grpSpLocks/>
            </p:cNvGrpSpPr>
            <p:nvPr/>
          </p:nvGrpSpPr>
          <p:grpSpPr bwMode="auto">
            <a:xfrm>
              <a:off x="5429547" y="2182290"/>
              <a:ext cx="2143899" cy="1120901"/>
              <a:chOff x="0" y="260524"/>
              <a:chExt cx="4897597" cy="2093501"/>
            </a:xfrm>
          </p:grpSpPr>
          <p:grpSp>
            <p:nvGrpSpPr>
              <p:cNvPr id="31" name="Group 30"/>
              <p:cNvGrpSpPr>
                <a:grpSpLocks/>
              </p:cNvGrpSpPr>
              <p:nvPr/>
            </p:nvGrpSpPr>
            <p:grpSpPr bwMode="auto">
              <a:xfrm>
                <a:off x="0" y="260524"/>
                <a:ext cx="4897596" cy="1879499"/>
                <a:chOff x="0" y="169305"/>
                <a:chExt cx="5891136" cy="1221414"/>
              </a:xfrm>
            </p:grpSpPr>
            <p:sp>
              <p:nvSpPr>
                <p:cNvPr id="33" name="Flowchart: Manual Operation 32"/>
                <p:cNvSpPr/>
                <p:nvPr/>
              </p:nvSpPr>
              <p:spPr>
                <a:xfrm>
                  <a:off x="1984253" y="501868"/>
                  <a:ext cx="2514209" cy="888851"/>
                </a:xfrm>
                <a:prstGeom prst="flowChartManualOperation">
                  <a:avLst/>
                </a:pr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t"/>
                <a:lstStyle>
                  <a:lvl1pPr marL="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en-US" dirty="0"/>
                </a:p>
              </p:txBody>
            </p:sp>
            <p:sp>
              <p:nvSpPr>
                <p:cNvPr id="34" name="Rectangle 33"/>
                <p:cNvSpPr/>
                <p:nvPr/>
              </p:nvSpPr>
              <p:spPr>
                <a:xfrm>
                  <a:off x="443684" y="338610"/>
                  <a:ext cx="776447" cy="997690"/>
                </a:xfrm>
                <a:prstGeom prst="rect">
                  <a:avLst/>
                </a:prstGeom>
                <a:blipFill>
                  <a:blip r:embed="rId2" cstate="print"/>
                  <a:tile tx="0" ty="0" sx="100000" sy="100000" flip="none" algn="tl"/>
                </a:blip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t"/>
                <a:lstStyle>
                  <a:lvl1pPr marL="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en-US" dirty="0"/>
                </a:p>
              </p:txBody>
            </p:sp>
            <p:sp>
              <p:nvSpPr>
                <p:cNvPr id="35" name="Flowchart: Manual Operation 34"/>
                <p:cNvSpPr/>
                <p:nvPr/>
              </p:nvSpPr>
              <p:spPr>
                <a:xfrm>
                  <a:off x="1158508" y="338610"/>
                  <a:ext cx="4141049" cy="163258"/>
                </a:xfrm>
                <a:prstGeom prst="flowChartManualOperation">
                  <a:avLst/>
                </a:pr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t"/>
                <a:lstStyle>
                  <a:lvl1pPr marL="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en-US" dirty="0"/>
                </a:p>
              </p:txBody>
            </p:sp>
            <p:sp>
              <p:nvSpPr>
                <p:cNvPr id="36" name="Rectangle 35"/>
                <p:cNvSpPr/>
                <p:nvPr/>
              </p:nvSpPr>
              <p:spPr>
                <a:xfrm>
                  <a:off x="0" y="169305"/>
                  <a:ext cx="5891136" cy="169305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t"/>
                <a:lstStyle>
                  <a:lvl1pPr marL="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en-US" dirty="0"/>
                </a:p>
              </p:txBody>
            </p:sp>
            <p:sp>
              <p:nvSpPr>
                <p:cNvPr id="37" name="Oval 36"/>
                <p:cNvSpPr/>
                <p:nvPr/>
              </p:nvSpPr>
              <p:spPr>
                <a:xfrm>
                  <a:off x="677850" y="1040016"/>
                  <a:ext cx="357412" cy="193491"/>
                </a:xfrm>
                <a:prstGeom prst="ellipse">
                  <a:avLst/>
                </a:prstGeom>
                <a:solidFill>
                  <a:schemeClr val="tx1">
                    <a:lumMod val="50000"/>
                    <a:lumOff val="5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t"/>
                <a:lstStyle>
                  <a:lvl1pPr marL="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en-US" dirty="0"/>
                </a:p>
              </p:txBody>
            </p:sp>
          </p:grpSp>
          <p:sp>
            <p:nvSpPr>
              <p:cNvPr id="32" name="Freeform 31"/>
              <p:cNvSpPr/>
              <p:nvPr/>
            </p:nvSpPr>
            <p:spPr>
              <a:xfrm>
                <a:off x="0" y="279134"/>
                <a:ext cx="4897597" cy="2074891"/>
              </a:xfrm>
              <a:custGeom>
                <a:avLst/>
                <a:gdLst>
                  <a:gd name="connsiteX0" fmla="*/ 353786 w 4898571"/>
                  <a:gd name="connsiteY0" fmla="*/ 258536 h 2081893"/>
                  <a:gd name="connsiteX1" fmla="*/ 367393 w 4898571"/>
                  <a:gd name="connsiteY1" fmla="*/ 1782536 h 2081893"/>
                  <a:gd name="connsiteX2" fmla="*/ 1020536 w 4898571"/>
                  <a:gd name="connsiteY2" fmla="*/ 1782536 h 2081893"/>
                  <a:gd name="connsiteX3" fmla="*/ 1020536 w 4898571"/>
                  <a:gd name="connsiteY3" fmla="*/ 272143 h 2081893"/>
                  <a:gd name="connsiteX4" fmla="*/ 1632857 w 4898571"/>
                  <a:gd name="connsiteY4" fmla="*/ 489858 h 2081893"/>
                  <a:gd name="connsiteX5" fmla="*/ 2068286 w 4898571"/>
                  <a:gd name="connsiteY5" fmla="*/ 1850572 h 2081893"/>
                  <a:gd name="connsiteX6" fmla="*/ 3320143 w 4898571"/>
                  <a:gd name="connsiteY6" fmla="*/ 1864179 h 2081893"/>
                  <a:gd name="connsiteX7" fmla="*/ 3728357 w 4898571"/>
                  <a:gd name="connsiteY7" fmla="*/ 489858 h 2081893"/>
                  <a:gd name="connsiteX8" fmla="*/ 4898571 w 4898571"/>
                  <a:gd name="connsiteY8" fmla="*/ 0 h 2081893"/>
                  <a:gd name="connsiteX9" fmla="*/ 4884964 w 4898571"/>
                  <a:gd name="connsiteY9" fmla="*/ 2068286 h 2081893"/>
                  <a:gd name="connsiteX10" fmla="*/ 13607 w 4898571"/>
                  <a:gd name="connsiteY10" fmla="*/ 2081893 h 2081893"/>
                  <a:gd name="connsiteX11" fmla="*/ 0 w 4898571"/>
                  <a:gd name="connsiteY11" fmla="*/ 0 h 2081893"/>
                  <a:gd name="connsiteX12" fmla="*/ 353786 w 4898571"/>
                  <a:gd name="connsiteY12" fmla="*/ 258536 h 20818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4898571" h="2081893">
                    <a:moveTo>
                      <a:pt x="353786" y="258536"/>
                    </a:moveTo>
                    <a:lnTo>
                      <a:pt x="367393" y="1782536"/>
                    </a:lnTo>
                    <a:lnTo>
                      <a:pt x="1020536" y="1782536"/>
                    </a:lnTo>
                    <a:lnTo>
                      <a:pt x="1020536" y="272143"/>
                    </a:lnTo>
                    <a:lnTo>
                      <a:pt x="1632857" y="489858"/>
                    </a:lnTo>
                    <a:lnTo>
                      <a:pt x="2068286" y="1850572"/>
                    </a:lnTo>
                    <a:lnTo>
                      <a:pt x="3320143" y="1864179"/>
                    </a:lnTo>
                    <a:lnTo>
                      <a:pt x="3728357" y="489858"/>
                    </a:lnTo>
                    <a:lnTo>
                      <a:pt x="4898571" y="0"/>
                    </a:lnTo>
                    <a:cubicBezTo>
                      <a:pt x="4894035" y="689429"/>
                      <a:pt x="4889500" y="1378857"/>
                      <a:pt x="4884964" y="2068286"/>
                    </a:cubicBezTo>
                    <a:lnTo>
                      <a:pt x="13607" y="2081893"/>
                    </a:lnTo>
                    <a:cubicBezTo>
                      <a:pt x="9071" y="1387929"/>
                      <a:pt x="4536" y="693964"/>
                      <a:pt x="0" y="0"/>
                    </a:cubicBezTo>
                    <a:lnTo>
                      <a:pt x="353786" y="258536"/>
                    </a:lnTo>
                    <a:close/>
                  </a:path>
                </a:pathLst>
              </a:custGeom>
              <a:blipFill>
                <a:blip r:embed="rId3" cstate="print"/>
                <a:tile tx="0" ty="0" sx="100000" sy="100000" flip="none" algn="tl"/>
              </a:blip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t"/>
              <a:lstStyle>
                <a:lvl1pPr marL="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dirty="0"/>
              </a:p>
            </p:txBody>
          </p:sp>
        </p:grpSp>
      </p:grpSp>
      <p:grpSp>
        <p:nvGrpSpPr>
          <p:cNvPr id="13" name="Group 12"/>
          <p:cNvGrpSpPr/>
          <p:nvPr/>
        </p:nvGrpSpPr>
        <p:grpSpPr>
          <a:xfrm>
            <a:off x="5520542" y="2586045"/>
            <a:ext cx="2590800" cy="1676400"/>
            <a:chOff x="2709262" y="368437"/>
            <a:chExt cx="2590800" cy="1676400"/>
          </a:xfrm>
        </p:grpSpPr>
        <p:grpSp>
          <p:nvGrpSpPr>
            <p:cNvPr id="12" name="Group 11"/>
            <p:cNvGrpSpPr/>
            <p:nvPr/>
          </p:nvGrpSpPr>
          <p:grpSpPr>
            <a:xfrm>
              <a:off x="2709262" y="368437"/>
              <a:ext cx="2590800" cy="1676400"/>
              <a:chOff x="2709262" y="368437"/>
              <a:chExt cx="2590800" cy="1676400"/>
            </a:xfrm>
          </p:grpSpPr>
          <p:sp>
            <p:nvSpPr>
              <p:cNvPr id="18" name="Rectangle 17"/>
              <p:cNvSpPr/>
              <p:nvPr/>
            </p:nvSpPr>
            <p:spPr>
              <a:xfrm>
                <a:off x="2709262" y="368437"/>
                <a:ext cx="2590800" cy="1676400"/>
              </a:xfrm>
              <a:prstGeom prst="rect">
                <a:avLst/>
              </a:prstGeom>
              <a:solidFill>
                <a:schemeClr val="bg1"/>
              </a:solidFill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grpSp>
            <p:nvGrpSpPr>
              <p:cNvPr id="39" name="Group 38"/>
              <p:cNvGrpSpPr>
                <a:grpSpLocks/>
              </p:cNvGrpSpPr>
              <p:nvPr/>
            </p:nvGrpSpPr>
            <p:grpSpPr bwMode="auto">
              <a:xfrm>
                <a:off x="3051716" y="753195"/>
                <a:ext cx="1780693" cy="1093181"/>
                <a:chOff x="1" y="365013"/>
                <a:chExt cx="4192942" cy="2030414"/>
              </a:xfrm>
            </p:grpSpPr>
            <p:grpSp>
              <p:nvGrpSpPr>
                <p:cNvPr id="40" name="Group 39"/>
                <p:cNvGrpSpPr>
                  <a:grpSpLocks/>
                </p:cNvGrpSpPr>
                <p:nvPr/>
              </p:nvGrpSpPr>
              <p:grpSpPr bwMode="auto">
                <a:xfrm>
                  <a:off x="1" y="365013"/>
                  <a:ext cx="4192942" cy="2021309"/>
                  <a:chOff x="1" y="365013"/>
                  <a:chExt cx="4192942" cy="2021309"/>
                </a:xfrm>
              </p:grpSpPr>
              <p:sp>
                <p:nvSpPr>
                  <p:cNvPr id="42" name="Flowchart: Manual Operation 41"/>
                  <p:cNvSpPr/>
                  <p:nvPr/>
                </p:nvSpPr>
                <p:spPr>
                  <a:xfrm>
                    <a:off x="1" y="365013"/>
                    <a:ext cx="4192942" cy="2012203"/>
                  </a:xfrm>
                  <a:prstGeom prst="flowChartManualOperation">
                    <a:avLst/>
                  </a:prstGeom>
                  <a:solidFill>
                    <a:schemeClr val="bg1"/>
                  </a:solidFill>
                  <a:ln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lvl1pPr marL="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en-US" dirty="0"/>
                  </a:p>
                </p:txBody>
              </p:sp>
              <p:sp>
                <p:nvSpPr>
                  <p:cNvPr id="43" name="Right Triangle 42"/>
                  <p:cNvSpPr/>
                  <p:nvPr/>
                </p:nvSpPr>
                <p:spPr>
                  <a:xfrm rot="10800000">
                    <a:off x="295279" y="984153"/>
                    <a:ext cx="561029" cy="1402169"/>
                  </a:xfrm>
                  <a:prstGeom prst="rtTriangle">
                    <a:avLst/>
                  </a:prstGeom>
                  <a:blipFill dpi="0" rotWithShape="1">
                    <a:blip r:embed="rId2" cstate="print">
                      <a:alphaModFix amt="77000"/>
                    </a:blip>
                    <a:srcRect/>
                    <a:tile tx="0" ty="0" sx="100000" sy="100000" flip="none" algn="tl"/>
                  </a:blip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lvl1pPr marL="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en-US" dirty="0"/>
                  </a:p>
                </p:txBody>
              </p:sp>
              <p:sp>
                <p:nvSpPr>
                  <p:cNvPr id="44" name="Rectangle 43"/>
                  <p:cNvSpPr/>
                  <p:nvPr/>
                </p:nvSpPr>
                <p:spPr>
                  <a:xfrm>
                    <a:off x="856306" y="984153"/>
                    <a:ext cx="2495096" cy="1402169"/>
                  </a:xfrm>
                  <a:prstGeom prst="rect">
                    <a:avLst/>
                  </a:prstGeom>
                  <a:blipFill dpi="0" rotWithShape="1">
                    <a:blip r:embed="rId2" cstate="print">
                      <a:alphaModFix amt="77000"/>
                    </a:blip>
                    <a:srcRect/>
                    <a:tile tx="0" ty="0" sx="100000" sy="100000" flip="none" algn="tl"/>
                  </a:blip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lvl1pPr marL="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en-US" dirty="0"/>
                  </a:p>
                </p:txBody>
              </p:sp>
            </p:grpSp>
            <p:sp>
              <p:nvSpPr>
                <p:cNvPr id="41" name="Right Triangle 40"/>
                <p:cNvSpPr/>
                <p:nvPr/>
              </p:nvSpPr>
              <p:spPr>
                <a:xfrm rot="10800000" flipH="1">
                  <a:off x="3351402" y="993258"/>
                  <a:ext cx="546264" cy="1402169"/>
                </a:xfrm>
                <a:prstGeom prst="rtTriangle">
                  <a:avLst/>
                </a:prstGeom>
                <a:blipFill dpi="0" rotWithShape="1">
                  <a:blip r:embed="rId2" cstate="print">
                    <a:alphaModFix amt="77000"/>
                  </a:blip>
                  <a:srcRect/>
                  <a:tile tx="0" ty="0" sx="100000" sy="100000" flip="none" algn="tl"/>
                </a:blip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lvl1pPr marL="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en-US" dirty="0"/>
                </a:p>
              </p:txBody>
            </p:sp>
          </p:grpSp>
          <p:grpSp>
            <p:nvGrpSpPr>
              <p:cNvPr id="46" name="Group 45"/>
              <p:cNvGrpSpPr/>
              <p:nvPr/>
            </p:nvGrpSpPr>
            <p:grpSpPr>
              <a:xfrm>
                <a:off x="3729007" y="791710"/>
                <a:ext cx="439444" cy="741918"/>
                <a:chOff x="6019800" y="980553"/>
                <a:chExt cx="439444" cy="741918"/>
              </a:xfrm>
            </p:grpSpPr>
            <p:cxnSp>
              <p:nvCxnSpPr>
                <p:cNvPr id="47" name="Straight Arrow Connector 46"/>
                <p:cNvCxnSpPr/>
                <p:nvPr/>
              </p:nvCxnSpPr>
              <p:spPr>
                <a:xfrm>
                  <a:off x="6019800" y="980760"/>
                  <a:ext cx="0" cy="741711"/>
                </a:xfrm>
                <a:prstGeom prst="straightConnector1">
                  <a:avLst/>
                </a:prstGeom>
                <a:ln w="88900">
                  <a:tailEnd type="arrow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8" name="Straight Arrow Connector 47"/>
                <p:cNvCxnSpPr/>
                <p:nvPr/>
              </p:nvCxnSpPr>
              <p:spPr>
                <a:xfrm>
                  <a:off x="6459244" y="980553"/>
                  <a:ext cx="0" cy="741711"/>
                </a:xfrm>
                <a:prstGeom prst="straightConnector1">
                  <a:avLst/>
                </a:prstGeom>
                <a:ln w="88900">
                  <a:tailEnd type="arrow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50" name="Straight Arrow Connector 49"/>
              <p:cNvCxnSpPr/>
              <p:nvPr/>
            </p:nvCxnSpPr>
            <p:spPr>
              <a:xfrm flipV="1">
                <a:off x="4489937" y="1688168"/>
                <a:ext cx="784897" cy="2347"/>
              </a:xfrm>
              <a:prstGeom prst="straightConnector1">
                <a:avLst/>
              </a:prstGeom>
              <a:ln w="88900"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5" name="Flowchart: Direct Access Storage 44"/>
            <p:cNvSpPr/>
            <p:nvPr/>
          </p:nvSpPr>
          <p:spPr bwMode="auto">
            <a:xfrm>
              <a:off x="4004662" y="1539766"/>
              <a:ext cx="827747" cy="296805"/>
            </a:xfrm>
            <a:prstGeom prst="flowChartMagneticDrum">
              <a:avLst/>
            </a:prstGeom>
            <a:solidFill>
              <a:schemeClr val="bg1">
                <a:lumMod val="50000"/>
              </a:schemeClr>
            </a:solidFill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lvl1pPr marL="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dirty="0"/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2915105" y="2574707"/>
            <a:ext cx="2590800" cy="1676400"/>
            <a:chOff x="2718973" y="2574707"/>
            <a:chExt cx="2590800" cy="1676400"/>
          </a:xfrm>
        </p:grpSpPr>
        <p:sp>
          <p:nvSpPr>
            <p:cNvPr id="23" name="Rectangle 22"/>
            <p:cNvSpPr/>
            <p:nvPr/>
          </p:nvSpPr>
          <p:spPr>
            <a:xfrm>
              <a:off x="2718973" y="2574707"/>
              <a:ext cx="2590800" cy="1676400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grpSp>
          <p:nvGrpSpPr>
            <p:cNvPr id="8" name="Group 7"/>
            <p:cNvGrpSpPr/>
            <p:nvPr/>
          </p:nvGrpSpPr>
          <p:grpSpPr>
            <a:xfrm>
              <a:off x="2786656" y="2957203"/>
              <a:ext cx="2455434" cy="842440"/>
              <a:chOff x="2786656" y="2957203"/>
              <a:chExt cx="2455434" cy="842440"/>
            </a:xfrm>
          </p:grpSpPr>
          <p:sp>
            <p:nvSpPr>
              <p:cNvPr id="38" name="Flowchart: Manual Operation 37"/>
              <p:cNvSpPr/>
              <p:nvPr/>
            </p:nvSpPr>
            <p:spPr bwMode="auto">
              <a:xfrm>
                <a:off x="2786656" y="3293896"/>
                <a:ext cx="2455434" cy="407660"/>
              </a:xfrm>
              <a:prstGeom prst="flowChartManualOperation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t"/>
              <a:lstStyle>
                <a:lvl1pPr marL="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dirty="0"/>
              </a:p>
            </p:txBody>
          </p:sp>
          <p:pic>
            <p:nvPicPr>
              <p:cNvPr id="49" name="Picture 19" descr="Grass on Transparent Background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127693" y="2957203"/>
                <a:ext cx="716446" cy="73394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51" name="Picture 19" descr="Grass on Transparent Background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618032" y="2967610"/>
                <a:ext cx="716446" cy="73394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52" name="Picture 19" descr="Grass on Transparent Background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138071" y="2957203"/>
                <a:ext cx="716446" cy="73394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3" name="Freeform 2"/>
              <p:cNvSpPr/>
              <p:nvPr/>
            </p:nvSpPr>
            <p:spPr>
              <a:xfrm>
                <a:off x="2787588" y="3284738"/>
                <a:ext cx="2441360" cy="514905"/>
              </a:xfrm>
              <a:custGeom>
                <a:avLst/>
                <a:gdLst>
                  <a:gd name="connsiteX0" fmla="*/ 0 w 2441360"/>
                  <a:gd name="connsiteY0" fmla="*/ 0 h 514905"/>
                  <a:gd name="connsiteX1" fmla="*/ 0 w 2441360"/>
                  <a:gd name="connsiteY1" fmla="*/ 514905 h 514905"/>
                  <a:gd name="connsiteX2" fmla="*/ 2432482 w 2441360"/>
                  <a:gd name="connsiteY2" fmla="*/ 514905 h 514905"/>
                  <a:gd name="connsiteX3" fmla="*/ 2441360 w 2441360"/>
                  <a:gd name="connsiteY3" fmla="*/ 17755 h 514905"/>
                  <a:gd name="connsiteX4" fmla="*/ 1953088 w 2441360"/>
                  <a:gd name="connsiteY4" fmla="*/ 408373 h 514905"/>
                  <a:gd name="connsiteX5" fmla="*/ 461639 w 2441360"/>
                  <a:gd name="connsiteY5" fmla="*/ 408373 h 514905"/>
                  <a:gd name="connsiteX6" fmla="*/ 0 w 2441360"/>
                  <a:gd name="connsiteY6" fmla="*/ 0 h 5149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441360" h="514905">
                    <a:moveTo>
                      <a:pt x="0" y="0"/>
                    </a:moveTo>
                    <a:lnTo>
                      <a:pt x="0" y="514905"/>
                    </a:lnTo>
                    <a:lnTo>
                      <a:pt x="2432482" y="514905"/>
                    </a:lnTo>
                    <a:lnTo>
                      <a:pt x="2441360" y="17755"/>
                    </a:lnTo>
                    <a:lnTo>
                      <a:pt x="1953088" y="408373"/>
                    </a:lnTo>
                    <a:lnTo>
                      <a:pt x="461639" y="408373"/>
                    </a:lnTo>
                    <a:lnTo>
                      <a:pt x="0" y="0"/>
                    </a:lnTo>
                    <a:close/>
                  </a:path>
                </a:pathLst>
              </a:custGeom>
              <a:blipFill>
                <a:blip r:embed="rId5" cstate="print"/>
                <a:tile tx="0" ty="0" sx="100000" sy="100000" flip="none" algn="tl"/>
              </a:blip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</p:grpSp>
      <p:grpSp>
        <p:nvGrpSpPr>
          <p:cNvPr id="15" name="Group 14"/>
          <p:cNvGrpSpPr/>
          <p:nvPr/>
        </p:nvGrpSpPr>
        <p:grpSpPr>
          <a:xfrm>
            <a:off x="5495454" y="368437"/>
            <a:ext cx="2590800" cy="1676400"/>
            <a:chOff x="5299322" y="368437"/>
            <a:chExt cx="2590800" cy="1676400"/>
          </a:xfrm>
        </p:grpSpPr>
        <p:sp>
          <p:nvSpPr>
            <p:cNvPr id="5" name="Rectangle 4"/>
            <p:cNvSpPr/>
            <p:nvPr/>
          </p:nvSpPr>
          <p:spPr>
            <a:xfrm>
              <a:off x="5299322" y="368437"/>
              <a:ext cx="2590800" cy="1676400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grpSp>
          <p:nvGrpSpPr>
            <p:cNvPr id="7" name="Group 6"/>
            <p:cNvGrpSpPr>
              <a:grpSpLocks/>
            </p:cNvGrpSpPr>
            <p:nvPr/>
          </p:nvGrpSpPr>
          <p:grpSpPr bwMode="auto">
            <a:xfrm>
              <a:off x="5562600" y="753195"/>
              <a:ext cx="2057400" cy="710813"/>
              <a:chOff x="251514" y="181399"/>
              <a:chExt cx="5653446" cy="862744"/>
            </a:xfrm>
          </p:grpSpPr>
          <p:sp>
            <p:nvSpPr>
              <p:cNvPr id="9" name="Flowchart: Manual Operation 8"/>
              <p:cNvSpPr/>
              <p:nvPr/>
            </p:nvSpPr>
            <p:spPr>
              <a:xfrm>
                <a:off x="1429988" y="501868"/>
                <a:ext cx="3315303" cy="542275"/>
              </a:xfrm>
              <a:prstGeom prst="flowChartManualOperation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t"/>
              <a:lstStyle>
                <a:lvl1pPr marL="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dirty="0"/>
              </a:p>
            </p:txBody>
          </p:sp>
          <p:sp>
            <p:nvSpPr>
              <p:cNvPr id="11" name="Flowchart: Manual Operation 10"/>
              <p:cNvSpPr/>
              <p:nvPr/>
            </p:nvSpPr>
            <p:spPr>
              <a:xfrm>
                <a:off x="251514" y="181399"/>
                <a:ext cx="5653446" cy="320469"/>
              </a:xfrm>
              <a:prstGeom prst="flowChartManualOperation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t"/>
              <a:lstStyle>
                <a:lvl1pPr marL="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dirty="0"/>
              </a:p>
            </p:txBody>
          </p:sp>
        </p:grpSp>
        <p:sp>
          <p:nvSpPr>
            <p:cNvPr id="6" name="Freeform 5"/>
            <p:cNvSpPr/>
            <p:nvPr/>
          </p:nvSpPr>
          <p:spPr>
            <a:xfrm>
              <a:off x="5557421" y="754602"/>
              <a:ext cx="2032987" cy="825623"/>
            </a:xfrm>
            <a:custGeom>
              <a:avLst/>
              <a:gdLst>
                <a:gd name="connsiteX0" fmla="*/ 0 w 2032987"/>
                <a:gd name="connsiteY0" fmla="*/ 0 h 825623"/>
                <a:gd name="connsiteX1" fmla="*/ 8878 w 2032987"/>
                <a:gd name="connsiteY1" fmla="*/ 825623 h 825623"/>
                <a:gd name="connsiteX2" fmla="*/ 2006354 w 2032987"/>
                <a:gd name="connsiteY2" fmla="*/ 825623 h 825623"/>
                <a:gd name="connsiteX3" fmla="*/ 2032987 w 2032987"/>
                <a:gd name="connsiteY3" fmla="*/ 8878 h 825623"/>
                <a:gd name="connsiteX4" fmla="*/ 1633492 w 2032987"/>
                <a:gd name="connsiteY4" fmla="*/ 257452 h 825623"/>
                <a:gd name="connsiteX5" fmla="*/ 1402672 w 2032987"/>
                <a:gd name="connsiteY5" fmla="*/ 710214 h 825623"/>
                <a:gd name="connsiteX6" fmla="*/ 665826 w 2032987"/>
                <a:gd name="connsiteY6" fmla="*/ 710214 h 825623"/>
                <a:gd name="connsiteX7" fmla="*/ 435006 w 2032987"/>
                <a:gd name="connsiteY7" fmla="*/ 257452 h 825623"/>
                <a:gd name="connsiteX8" fmla="*/ 0 w 2032987"/>
                <a:gd name="connsiteY8" fmla="*/ 0 h 825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032987" h="825623">
                  <a:moveTo>
                    <a:pt x="0" y="0"/>
                  </a:moveTo>
                  <a:cubicBezTo>
                    <a:pt x="2959" y="275208"/>
                    <a:pt x="5919" y="550415"/>
                    <a:pt x="8878" y="825623"/>
                  </a:cubicBezTo>
                  <a:lnTo>
                    <a:pt x="2006354" y="825623"/>
                  </a:lnTo>
                  <a:lnTo>
                    <a:pt x="2032987" y="8878"/>
                  </a:lnTo>
                  <a:lnTo>
                    <a:pt x="1633492" y="257452"/>
                  </a:lnTo>
                  <a:lnTo>
                    <a:pt x="1402672" y="710214"/>
                  </a:lnTo>
                  <a:lnTo>
                    <a:pt x="665826" y="710214"/>
                  </a:lnTo>
                  <a:lnTo>
                    <a:pt x="435006" y="25745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 cstate="print"/>
              <a:tile tx="0" ty="0" sx="100000" sy="100000" flip="none" algn="tl"/>
            </a:blip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285" name="TextBox 284"/>
          <p:cNvSpPr txBox="1"/>
          <p:nvPr/>
        </p:nvSpPr>
        <p:spPr>
          <a:xfrm>
            <a:off x="441899" y="2137414"/>
            <a:ext cx="19268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Harvest and Reuse</a:t>
            </a:r>
          </a:p>
        </p:txBody>
      </p:sp>
      <p:sp>
        <p:nvSpPr>
          <p:cNvPr id="286" name="TextBox 285"/>
          <p:cNvSpPr txBox="1"/>
          <p:nvPr/>
        </p:nvSpPr>
        <p:spPr>
          <a:xfrm>
            <a:off x="3004850" y="2056465"/>
            <a:ext cx="23264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Impervious Disconnect</a:t>
            </a:r>
          </a:p>
        </p:txBody>
      </p:sp>
      <p:grpSp>
        <p:nvGrpSpPr>
          <p:cNvPr id="287" name="Group 286"/>
          <p:cNvGrpSpPr/>
          <p:nvPr/>
        </p:nvGrpSpPr>
        <p:grpSpPr>
          <a:xfrm>
            <a:off x="2948225" y="368437"/>
            <a:ext cx="2626846" cy="1676400"/>
            <a:chOff x="5273429" y="4564630"/>
            <a:chExt cx="2626846" cy="1676400"/>
          </a:xfrm>
        </p:grpSpPr>
        <p:sp>
          <p:nvSpPr>
            <p:cNvPr id="288" name="Rectangle 287"/>
            <p:cNvSpPr/>
            <p:nvPr/>
          </p:nvSpPr>
          <p:spPr>
            <a:xfrm>
              <a:off x="5273429" y="4564630"/>
              <a:ext cx="2590800" cy="1676400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89" name="Rectangle 288"/>
            <p:cNvSpPr/>
            <p:nvPr/>
          </p:nvSpPr>
          <p:spPr bwMode="auto">
            <a:xfrm>
              <a:off x="5355698" y="5672115"/>
              <a:ext cx="927972" cy="309225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lvl1pPr marL="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dirty="0"/>
            </a:p>
          </p:txBody>
        </p:sp>
        <p:sp>
          <p:nvSpPr>
            <p:cNvPr id="290" name="Rectangle 289"/>
            <p:cNvSpPr/>
            <p:nvPr/>
          </p:nvSpPr>
          <p:spPr bwMode="auto">
            <a:xfrm>
              <a:off x="6284141" y="5660905"/>
              <a:ext cx="1486286" cy="320435"/>
            </a:xfrm>
            <a:prstGeom prst="rect">
              <a:avLst/>
            </a:prstGeom>
            <a:solidFill>
              <a:schemeClr val="accent3">
                <a:lumMod val="50000"/>
              </a:schemeClr>
            </a:solidFill>
            <a:ln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lvl1pPr marL="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dirty="0"/>
            </a:p>
          </p:txBody>
        </p:sp>
        <p:pic>
          <p:nvPicPr>
            <p:cNvPr id="291" name="Picture 19" descr="Grass on Transparent Background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117696" y="4945973"/>
              <a:ext cx="847441" cy="71493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cxnSp>
          <p:nvCxnSpPr>
            <p:cNvPr id="292" name="Straight Arrow Connector 291"/>
            <p:cNvCxnSpPr/>
            <p:nvPr/>
          </p:nvCxnSpPr>
          <p:spPr>
            <a:xfrm>
              <a:off x="5740302" y="5027079"/>
              <a:ext cx="1050228" cy="2121"/>
            </a:xfrm>
            <a:prstGeom prst="straightConnector1">
              <a:avLst/>
            </a:prstGeom>
            <a:ln w="88900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293" name="Picture 19" descr="Grass on Transparent Background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642972" y="4947447"/>
              <a:ext cx="847441" cy="71493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94" name="Picture 19" descr="Grass on Transparent Background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052834" y="4940043"/>
              <a:ext cx="847441" cy="71493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295" name="Group 294"/>
          <p:cNvGrpSpPr/>
          <p:nvPr/>
        </p:nvGrpSpPr>
        <p:grpSpPr>
          <a:xfrm>
            <a:off x="309298" y="351136"/>
            <a:ext cx="2590800" cy="1676400"/>
            <a:chOff x="2682629" y="4564630"/>
            <a:chExt cx="2590800" cy="1676400"/>
          </a:xfrm>
        </p:grpSpPr>
        <p:sp>
          <p:nvSpPr>
            <p:cNvPr id="296" name="Rectangle 295"/>
            <p:cNvSpPr/>
            <p:nvPr/>
          </p:nvSpPr>
          <p:spPr>
            <a:xfrm>
              <a:off x="2682629" y="4564630"/>
              <a:ext cx="2590800" cy="1676400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297" name="Picture 2" descr="C:\Users\evn\AppData\Local\Microsoft\Windows\Temporary Internet Files\Content.IE5\2TRVSXF9\MC900351359[1].wmf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96093" y="4620471"/>
              <a:ext cx="1660684" cy="145382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2" name="Group 1"/>
          <p:cNvGrpSpPr/>
          <p:nvPr/>
        </p:nvGrpSpPr>
        <p:grpSpPr>
          <a:xfrm>
            <a:off x="2899546" y="4712732"/>
            <a:ext cx="2590800" cy="1676400"/>
            <a:chOff x="2703414" y="4712732"/>
            <a:chExt cx="2590800" cy="1676400"/>
          </a:xfrm>
        </p:grpSpPr>
        <p:grpSp>
          <p:nvGrpSpPr>
            <p:cNvPr id="59" name="Group 58"/>
            <p:cNvGrpSpPr/>
            <p:nvPr/>
          </p:nvGrpSpPr>
          <p:grpSpPr>
            <a:xfrm>
              <a:off x="2703414" y="4712732"/>
              <a:ext cx="2590800" cy="1676400"/>
              <a:chOff x="2667000" y="126635"/>
              <a:chExt cx="2590800" cy="1676400"/>
            </a:xfrm>
          </p:grpSpPr>
          <p:sp>
            <p:nvSpPr>
              <p:cNvPr id="60" name="Rectangle 59"/>
              <p:cNvSpPr/>
              <p:nvPr/>
            </p:nvSpPr>
            <p:spPr>
              <a:xfrm>
                <a:off x="2667000" y="126635"/>
                <a:ext cx="2590800" cy="1676400"/>
              </a:xfrm>
              <a:prstGeom prst="rect">
                <a:avLst/>
              </a:prstGeom>
              <a:solidFill>
                <a:schemeClr val="bg1"/>
              </a:solidFill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grpSp>
            <p:nvGrpSpPr>
              <p:cNvPr id="61" name="Group 60"/>
              <p:cNvGrpSpPr>
                <a:grpSpLocks/>
              </p:cNvGrpSpPr>
              <p:nvPr/>
            </p:nvGrpSpPr>
            <p:grpSpPr bwMode="auto">
              <a:xfrm>
                <a:off x="2874923" y="525405"/>
                <a:ext cx="2167881" cy="1118420"/>
                <a:chOff x="0" y="-1"/>
                <a:chExt cx="3088243" cy="2424764"/>
              </a:xfrm>
            </p:grpSpPr>
            <p:grpSp>
              <p:nvGrpSpPr>
                <p:cNvPr id="65" name="Group 64"/>
                <p:cNvGrpSpPr>
                  <a:grpSpLocks/>
                </p:cNvGrpSpPr>
                <p:nvPr/>
              </p:nvGrpSpPr>
              <p:grpSpPr bwMode="auto">
                <a:xfrm>
                  <a:off x="0" y="-1"/>
                  <a:ext cx="3088243" cy="2424764"/>
                  <a:chOff x="0" y="0"/>
                  <a:chExt cx="4195588" cy="2026850"/>
                </a:xfrm>
              </p:grpSpPr>
              <p:grpSp>
                <p:nvGrpSpPr>
                  <p:cNvPr id="67" name="Group 66"/>
                  <p:cNvGrpSpPr>
                    <a:grpSpLocks/>
                  </p:cNvGrpSpPr>
                  <p:nvPr/>
                </p:nvGrpSpPr>
                <p:grpSpPr bwMode="auto">
                  <a:xfrm>
                    <a:off x="0" y="0"/>
                    <a:ext cx="4195588" cy="2018221"/>
                    <a:chOff x="0" y="0"/>
                    <a:chExt cx="4195588" cy="2018221"/>
                  </a:xfrm>
                </p:grpSpPr>
                <p:sp>
                  <p:nvSpPr>
                    <p:cNvPr id="69" name="Flowchart: Manual Operation 68"/>
                    <p:cNvSpPr/>
                    <p:nvPr/>
                  </p:nvSpPr>
                  <p:spPr>
                    <a:xfrm>
                      <a:off x="0" y="0"/>
                      <a:ext cx="4195588" cy="1992352"/>
                    </a:xfrm>
                    <a:prstGeom prst="flowChartManualOperation">
                      <a:avLst/>
                    </a:prstGeom>
                    <a:solidFill>
                      <a:schemeClr val="bg1"/>
                    </a:solidFill>
                    <a:ln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>
                      <a:lvl1pPr marL="0" indent="0">
                        <a:defRPr sz="11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indent="0">
                        <a:defRPr sz="11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indent="0">
                        <a:defRPr sz="11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indent="0">
                        <a:defRPr sz="11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indent="0">
                        <a:defRPr sz="11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indent="0">
                        <a:defRPr sz="11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indent="0">
                        <a:defRPr sz="11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indent="0">
                        <a:defRPr sz="11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indent="0">
                        <a:defRPr sz="11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endParaRPr lang="en-US" dirty="0"/>
                    </a:p>
                  </p:txBody>
                </p:sp>
                <p:sp>
                  <p:nvSpPr>
                    <p:cNvPr id="70" name="Right Triangle 69"/>
                    <p:cNvSpPr/>
                    <p:nvPr/>
                  </p:nvSpPr>
                  <p:spPr>
                    <a:xfrm rot="10800000">
                      <a:off x="428037" y="996172"/>
                      <a:ext cx="430466" cy="1022049"/>
                    </a:xfrm>
                    <a:prstGeom prst="rtTriangle">
                      <a:avLst/>
                    </a:prstGeom>
                    <a:blipFill dpi="0" rotWithShape="1">
                      <a:blip r:embed="rId2" cstate="print">
                        <a:alphaModFix amt="77000"/>
                      </a:blip>
                      <a:srcRect/>
                      <a:tile tx="0" ty="0" sx="100000" sy="100000" flip="none" algn="tl"/>
                    </a:blip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>
                      <a:lvl1pPr marL="0" indent="0">
                        <a:defRPr sz="11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indent="0">
                        <a:defRPr sz="11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indent="0">
                        <a:defRPr sz="11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indent="0">
                        <a:defRPr sz="11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indent="0">
                        <a:defRPr sz="11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indent="0">
                        <a:defRPr sz="11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indent="0">
                        <a:defRPr sz="11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indent="0">
                        <a:defRPr sz="11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indent="0">
                        <a:defRPr sz="11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endParaRPr lang="en-US" dirty="0"/>
                    </a:p>
                  </p:txBody>
                </p:sp>
                <p:sp>
                  <p:nvSpPr>
                    <p:cNvPr id="71" name="Rectangle 70"/>
                    <p:cNvSpPr/>
                    <p:nvPr/>
                  </p:nvSpPr>
                  <p:spPr>
                    <a:xfrm>
                      <a:off x="858504" y="996174"/>
                      <a:ext cx="2492428" cy="996174"/>
                    </a:xfrm>
                    <a:prstGeom prst="rect">
                      <a:avLst/>
                    </a:prstGeom>
                    <a:blipFill dpi="0" rotWithShape="1">
                      <a:blip r:embed="rId2" cstate="print">
                        <a:alphaModFix amt="77000"/>
                      </a:blip>
                      <a:srcRect/>
                      <a:tile tx="0" ty="0" sx="100000" sy="100000" flip="none" algn="tl"/>
                    </a:blip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>
                      <a:lvl1pPr marL="0" indent="0">
                        <a:defRPr sz="11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indent="0">
                        <a:defRPr sz="11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indent="0">
                        <a:defRPr sz="11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indent="0">
                        <a:defRPr sz="11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indent="0">
                        <a:defRPr sz="11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indent="0">
                        <a:defRPr sz="11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indent="0">
                        <a:defRPr sz="11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indent="0">
                        <a:defRPr sz="11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indent="0">
                        <a:defRPr sz="11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endParaRPr lang="en-US" dirty="0"/>
                    </a:p>
                  </p:txBody>
                </p:sp>
              </p:grpSp>
              <p:sp>
                <p:nvSpPr>
                  <p:cNvPr id="68" name="Right Triangle 67"/>
                  <p:cNvSpPr/>
                  <p:nvPr/>
                </p:nvSpPr>
                <p:spPr>
                  <a:xfrm rot="10800000" flipH="1">
                    <a:off x="3350932" y="996176"/>
                    <a:ext cx="468983" cy="1030674"/>
                  </a:xfrm>
                  <a:prstGeom prst="rtTriangle">
                    <a:avLst/>
                  </a:prstGeom>
                  <a:blipFill dpi="0" rotWithShape="1">
                    <a:blip r:embed="rId2" cstate="print">
                      <a:alphaModFix amt="77000"/>
                    </a:blip>
                    <a:srcRect/>
                    <a:tile tx="0" ty="0" sx="100000" sy="100000" flip="none" algn="tl"/>
                  </a:blip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lvl1pPr marL="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en-US" dirty="0"/>
                  </a:p>
                </p:txBody>
              </p:sp>
            </p:grpSp>
            <p:sp>
              <p:nvSpPr>
                <p:cNvPr id="66" name="Rectangle 65"/>
                <p:cNvSpPr/>
                <p:nvPr/>
              </p:nvSpPr>
              <p:spPr>
                <a:xfrm>
                  <a:off x="315066" y="816714"/>
                  <a:ext cx="2483499" cy="343736"/>
                </a:xfrm>
                <a:prstGeom prst="rect">
                  <a:avLst/>
                </a:prstGeom>
                <a:solidFill>
                  <a:schemeClr val="accent3">
                    <a:lumMod val="75000"/>
                  </a:schemeClr>
                </a:solidFill>
                <a:ln>
                  <a:solidFill>
                    <a:schemeClr val="accent3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lvl1pPr marL="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dirty="0"/>
                </a:p>
              </p:txBody>
            </p:sp>
          </p:grpSp>
          <p:pic>
            <p:nvPicPr>
              <p:cNvPr id="62" name="Picture 19" descr="Grass on Transparent Background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953578" y="290439"/>
                <a:ext cx="716446" cy="60442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63" name="Picture 19" descr="Grass on Transparent Background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600640" y="307142"/>
                <a:ext cx="716446" cy="60442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64" name="Picture 19" descr="Grass on Transparent Background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226512" y="307142"/>
                <a:ext cx="716446" cy="60442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72" name="Flowchart: Direct Access Storage 71"/>
            <p:cNvSpPr/>
            <p:nvPr/>
          </p:nvSpPr>
          <p:spPr bwMode="auto">
            <a:xfrm>
              <a:off x="4065516" y="5726560"/>
              <a:ext cx="1116084" cy="293240"/>
            </a:xfrm>
            <a:prstGeom prst="flowChartMagneticDrum">
              <a:avLst/>
            </a:prstGeom>
            <a:solidFill>
              <a:schemeClr val="bg1">
                <a:lumMod val="50000"/>
              </a:schemeClr>
            </a:solidFill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lvl1pPr marL="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dirty="0"/>
            </a:p>
          </p:txBody>
        </p:sp>
      </p:grpSp>
      <p:sp>
        <p:nvSpPr>
          <p:cNvPr id="84" name="Flowchart: Direct Access Storage 83"/>
          <p:cNvSpPr/>
          <p:nvPr/>
        </p:nvSpPr>
        <p:spPr bwMode="auto">
          <a:xfrm>
            <a:off x="6812283" y="5936039"/>
            <a:ext cx="645813" cy="245565"/>
          </a:xfrm>
          <a:prstGeom prst="flowChartMagneticDrum">
            <a:avLst/>
          </a:prstGeom>
          <a:solidFill>
            <a:schemeClr val="bg1">
              <a:lumMod val="50000"/>
            </a:schemeClr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/>
          </a:p>
        </p:txBody>
      </p:sp>
      <p:grpSp>
        <p:nvGrpSpPr>
          <p:cNvPr id="4" name="Group 3"/>
          <p:cNvGrpSpPr/>
          <p:nvPr/>
        </p:nvGrpSpPr>
        <p:grpSpPr>
          <a:xfrm>
            <a:off x="5503868" y="4724400"/>
            <a:ext cx="2590800" cy="1676400"/>
            <a:chOff x="5307736" y="4706074"/>
            <a:chExt cx="2590800" cy="1676400"/>
          </a:xfrm>
        </p:grpSpPr>
        <p:grpSp>
          <p:nvGrpSpPr>
            <p:cNvPr id="75" name="Group 74"/>
            <p:cNvGrpSpPr/>
            <p:nvPr/>
          </p:nvGrpSpPr>
          <p:grpSpPr>
            <a:xfrm>
              <a:off x="5307736" y="4706074"/>
              <a:ext cx="2590800" cy="1676400"/>
              <a:chOff x="2664691" y="2252035"/>
              <a:chExt cx="2590800" cy="1676400"/>
            </a:xfrm>
          </p:grpSpPr>
          <p:sp>
            <p:nvSpPr>
              <p:cNvPr id="76" name="Rectangle 75"/>
              <p:cNvSpPr/>
              <p:nvPr/>
            </p:nvSpPr>
            <p:spPr>
              <a:xfrm>
                <a:off x="2664691" y="2252035"/>
                <a:ext cx="2590800" cy="1676400"/>
              </a:xfrm>
              <a:prstGeom prst="rect">
                <a:avLst/>
              </a:prstGeom>
              <a:solidFill>
                <a:schemeClr val="bg1"/>
              </a:solidFill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grpSp>
            <p:nvGrpSpPr>
              <p:cNvPr id="77" name="Group 76"/>
              <p:cNvGrpSpPr>
                <a:grpSpLocks/>
              </p:cNvGrpSpPr>
              <p:nvPr/>
            </p:nvGrpSpPr>
            <p:grpSpPr bwMode="auto">
              <a:xfrm>
                <a:off x="3327780" y="3400815"/>
                <a:ext cx="1154294" cy="409184"/>
                <a:chOff x="1" y="974132"/>
                <a:chExt cx="4192942" cy="1421291"/>
              </a:xfrm>
            </p:grpSpPr>
            <p:sp>
              <p:nvSpPr>
                <p:cNvPr id="80" name="Right Triangle 79"/>
                <p:cNvSpPr/>
                <p:nvPr/>
              </p:nvSpPr>
              <p:spPr>
                <a:xfrm rot="10800000" flipH="1">
                  <a:off x="3351401" y="993253"/>
                  <a:ext cx="841542" cy="1402170"/>
                </a:xfrm>
                <a:prstGeom prst="rtTriangle">
                  <a:avLst/>
                </a:prstGeom>
                <a:blipFill dpi="0" rotWithShape="1">
                  <a:blip r:embed="rId2" cstate="print">
                    <a:alphaModFix amt="77000"/>
                  </a:blip>
                  <a:srcRect/>
                  <a:tile tx="0" ty="0" sx="100000" sy="100000" flip="none" algn="tl"/>
                </a:blip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lvl1pPr marL="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en-US" dirty="0"/>
                </a:p>
              </p:txBody>
            </p:sp>
            <p:grpSp>
              <p:nvGrpSpPr>
                <p:cNvPr id="79" name="Group 78"/>
                <p:cNvGrpSpPr>
                  <a:grpSpLocks/>
                </p:cNvGrpSpPr>
                <p:nvPr/>
              </p:nvGrpSpPr>
              <p:grpSpPr bwMode="auto">
                <a:xfrm>
                  <a:off x="1" y="974132"/>
                  <a:ext cx="4192942" cy="1412190"/>
                  <a:chOff x="1" y="974132"/>
                  <a:chExt cx="4192942" cy="1412190"/>
                </a:xfrm>
              </p:grpSpPr>
              <p:sp>
                <p:nvSpPr>
                  <p:cNvPr id="82" name="Right Triangle 81"/>
                  <p:cNvSpPr/>
                  <p:nvPr/>
                </p:nvSpPr>
                <p:spPr>
                  <a:xfrm rot="10800000">
                    <a:off x="74993" y="984150"/>
                    <a:ext cx="781312" cy="1402169"/>
                  </a:xfrm>
                  <a:prstGeom prst="rtTriangle">
                    <a:avLst/>
                  </a:prstGeom>
                  <a:blipFill dpi="0" rotWithShape="1">
                    <a:blip r:embed="rId2" cstate="print">
                      <a:alphaModFix amt="77000"/>
                    </a:blip>
                    <a:srcRect/>
                    <a:tile tx="0" ty="0" sx="100000" sy="100000" flip="none" algn="tl"/>
                  </a:blip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lvl1pPr marL="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en-US" dirty="0"/>
                  </a:p>
                </p:txBody>
              </p:sp>
              <p:sp>
                <p:nvSpPr>
                  <p:cNvPr id="83" name="Rectangle 82"/>
                  <p:cNvSpPr/>
                  <p:nvPr/>
                </p:nvSpPr>
                <p:spPr>
                  <a:xfrm>
                    <a:off x="856306" y="984153"/>
                    <a:ext cx="2495096" cy="1402169"/>
                  </a:xfrm>
                  <a:prstGeom prst="rect">
                    <a:avLst/>
                  </a:prstGeom>
                  <a:blipFill dpi="0" rotWithShape="1">
                    <a:blip r:embed="rId2" cstate="print">
                      <a:alphaModFix amt="77000"/>
                    </a:blip>
                    <a:srcRect/>
                    <a:tile tx="0" ty="0" sx="100000" sy="100000" flip="none" algn="tl"/>
                  </a:blip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lvl1pPr marL="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en-US" dirty="0"/>
                  </a:p>
                </p:txBody>
              </p:sp>
              <p:sp>
                <p:nvSpPr>
                  <p:cNvPr id="81" name="Flowchart: Manual Operation 80"/>
                  <p:cNvSpPr/>
                  <p:nvPr/>
                </p:nvSpPr>
                <p:spPr>
                  <a:xfrm>
                    <a:off x="1" y="974132"/>
                    <a:ext cx="4192942" cy="1403083"/>
                  </a:xfrm>
                  <a:prstGeom prst="flowChartManualOperation">
                    <a:avLst/>
                  </a:prstGeom>
                  <a:noFill/>
                  <a:ln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lvl1pPr marL="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en-US" dirty="0"/>
                  </a:p>
                </p:txBody>
              </p:sp>
            </p:grpSp>
          </p:grpSp>
          <p:pic>
            <p:nvPicPr>
              <p:cNvPr id="78" name="Picture 8" descr="C:\Users\evn\AppData\Local\Microsoft\Windows\Temporary Internet Files\Content.IE5\HFLT1KZV\MC900434841[1].png"/>
              <p:cNvPicPr>
                <a:picLocks noChangeAspect="1" noChangeArrowheads="1"/>
              </p:cNvPicPr>
              <p:nvPr/>
            </p:nvPicPr>
            <p:blipFill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826550" y="2289363"/>
                <a:ext cx="889372" cy="1122343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85" name="Picture 8" descr="C:\Users\evn\AppData\Local\Microsoft\Windows\Temporary Internet Files\Content.IE5\HFLT1KZV\MC900434841[1].png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120200" y="4739688"/>
              <a:ext cx="889372" cy="112234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86" name="Picture 8" descr="C:\Users\evn\AppData\Local\Microsoft\Windows\Temporary Internet Files\Content.IE5\HFLT1KZV\MC900434841[1].png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82775" y="4745057"/>
              <a:ext cx="889372" cy="112234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87" name="TextBox 86"/>
          <p:cNvSpPr txBox="1"/>
          <p:nvPr/>
        </p:nvSpPr>
        <p:spPr>
          <a:xfrm>
            <a:off x="2524185" y="6389132"/>
            <a:ext cx="34749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/>
              <a:t>Bioretention</a:t>
            </a:r>
            <a:r>
              <a:rPr lang="en-US" dirty="0"/>
              <a:t> Basin with underdrain</a:t>
            </a:r>
          </a:p>
        </p:txBody>
      </p:sp>
      <p:sp>
        <p:nvSpPr>
          <p:cNvPr id="88" name="TextBox 87"/>
          <p:cNvSpPr txBox="1"/>
          <p:nvPr/>
        </p:nvSpPr>
        <p:spPr>
          <a:xfrm>
            <a:off x="6085092" y="6417906"/>
            <a:ext cx="12543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Tree trench</a:t>
            </a:r>
          </a:p>
        </p:txBody>
      </p:sp>
      <p:grpSp>
        <p:nvGrpSpPr>
          <p:cNvPr id="89" name="Group 88"/>
          <p:cNvGrpSpPr/>
          <p:nvPr/>
        </p:nvGrpSpPr>
        <p:grpSpPr>
          <a:xfrm>
            <a:off x="8549611" y="368437"/>
            <a:ext cx="2590800" cy="1676400"/>
            <a:chOff x="152400" y="228600"/>
            <a:chExt cx="2590800" cy="1676400"/>
          </a:xfrm>
        </p:grpSpPr>
        <p:grpSp>
          <p:nvGrpSpPr>
            <p:cNvPr id="90" name="Group 89"/>
            <p:cNvGrpSpPr/>
            <p:nvPr/>
          </p:nvGrpSpPr>
          <p:grpSpPr>
            <a:xfrm>
              <a:off x="152400" y="228600"/>
              <a:ext cx="2590800" cy="1676400"/>
              <a:chOff x="152400" y="228600"/>
              <a:chExt cx="2590800" cy="1676400"/>
            </a:xfrm>
          </p:grpSpPr>
          <p:grpSp>
            <p:nvGrpSpPr>
              <p:cNvPr id="92" name="Group 91"/>
              <p:cNvGrpSpPr/>
              <p:nvPr/>
            </p:nvGrpSpPr>
            <p:grpSpPr>
              <a:xfrm>
                <a:off x="152400" y="228600"/>
                <a:ext cx="2590800" cy="1676400"/>
                <a:chOff x="2664691" y="2252035"/>
                <a:chExt cx="2590800" cy="1676400"/>
              </a:xfrm>
            </p:grpSpPr>
            <p:sp>
              <p:nvSpPr>
                <p:cNvPr id="96" name="Rectangle 95"/>
                <p:cNvSpPr/>
                <p:nvPr/>
              </p:nvSpPr>
              <p:spPr>
                <a:xfrm>
                  <a:off x="2664691" y="2252035"/>
                  <a:ext cx="2590800" cy="1676400"/>
                </a:xfrm>
                <a:prstGeom prst="rect">
                  <a:avLst/>
                </a:prstGeom>
                <a:solidFill>
                  <a:schemeClr val="bg1"/>
                </a:solidFill>
                <a:ln w="381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grpSp>
              <p:nvGrpSpPr>
                <p:cNvPr id="97" name="Group 96"/>
                <p:cNvGrpSpPr>
                  <a:grpSpLocks/>
                </p:cNvGrpSpPr>
                <p:nvPr/>
              </p:nvGrpSpPr>
              <p:grpSpPr bwMode="auto">
                <a:xfrm>
                  <a:off x="3327780" y="3403699"/>
                  <a:ext cx="1154294" cy="406300"/>
                  <a:chOff x="1" y="984150"/>
                  <a:chExt cx="4192942" cy="1411274"/>
                </a:xfrm>
              </p:grpSpPr>
              <p:grpSp>
                <p:nvGrpSpPr>
                  <p:cNvPr id="98" name="Group 97"/>
                  <p:cNvGrpSpPr>
                    <a:grpSpLocks/>
                  </p:cNvGrpSpPr>
                  <p:nvPr/>
                </p:nvGrpSpPr>
                <p:grpSpPr bwMode="auto">
                  <a:xfrm>
                    <a:off x="1" y="984150"/>
                    <a:ext cx="4192942" cy="1402172"/>
                    <a:chOff x="1" y="984150"/>
                    <a:chExt cx="4192942" cy="1402172"/>
                  </a:xfrm>
                </p:grpSpPr>
                <p:sp>
                  <p:nvSpPr>
                    <p:cNvPr id="100" name="Flowchart: Manual Operation 99"/>
                    <p:cNvSpPr/>
                    <p:nvPr/>
                  </p:nvSpPr>
                  <p:spPr>
                    <a:xfrm>
                      <a:off x="1" y="984150"/>
                      <a:ext cx="4192942" cy="1393065"/>
                    </a:xfrm>
                    <a:prstGeom prst="flowChartManualOperation">
                      <a:avLst/>
                    </a:prstGeom>
                    <a:solidFill>
                      <a:schemeClr val="bg1"/>
                    </a:solidFill>
                    <a:ln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>
                      <a:lvl1pPr marL="0" indent="0">
                        <a:defRPr sz="11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indent="0">
                        <a:defRPr sz="11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indent="0">
                        <a:defRPr sz="11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indent="0">
                        <a:defRPr sz="11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indent="0">
                        <a:defRPr sz="11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indent="0">
                        <a:defRPr sz="11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indent="0">
                        <a:defRPr sz="11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indent="0">
                        <a:defRPr sz="11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indent="0">
                        <a:defRPr sz="11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endParaRPr lang="en-US" dirty="0"/>
                    </a:p>
                  </p:txBody>
                </p:sp>
                <p:sp>
                  <p:nvSpPr>
                    <p:cNvPr id="101" name="Right Triangle 100"/>
                    <p:cNvSpPr/>
                    <p:nvPr/>
                  </p:nvSpPr>
                  <p:spPr>
                    <a:xfrm rot="10800000">
                      <a:off x="1" y="984150"/>
                      <a:ext cx="856305" cy="1402169"/>
                    </a:xfrm>
                    <a:prstGeom prst="rtTriangle">
                      <a:avLst/>
                    </a:prstGeom>
                    <a:blipFill dpi="0" rotWithShape="1">
                      <a:blip r:embed="rId2" cstate="print">
                        <a:alphaModFix amt="77000"/>
                      </a:blip>
                      <a:srcRect/>
                      <a:tile tx="0" ty="0" sx="100000" sy="100000" flip="none" algn="tl"/>
                    </a:blip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>
                      <a:lvl1pPr marL="0" indent="0">
                        <a:defRPr sz="11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indent="0">
                        <a:defRPr sz="11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indent="0">
                        <a:defRPr sz="11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indent="0">
                        <a:defRPr sz="11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indent="0">
                        <a:defRPr sz="11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indent="0">
                        <a:defRPr sz="11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indent="0">
                        <a:defRPr sz="11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indent="0">
                        <a:defRPr sz="11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indent="0">
                        <a:defRPr sz="11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endParaRPr lang="en-US" dirty="0"/>
                    </a:p>
                  </p:txBody>
                </p:sp>
                <p:sp>
                  <p:nvSpPr>
                    <p:cNvPr id="102" name="Rectangle 101"/>
                    <p:cNvSpPr/>
                    <p:nvPr/>
                  </p:nvSpPr>
                  <p:spPr>
                    <a:xfrm>
                      <a:off x="856306" y="984153"/>
                      <a:ext cx="2495096" cy="1402169"/>
                    </a:xfrm>
                    <a:prstGeom prst="rect">
                      <a:avLst/>
                    </a:prstGeom>
                    <a:blipFill dpi="0" rotWithShape="1">
                      <a:blip r:embed="rId2" cstate="print">
                        <a:alphaModFix amt="77000"/>
                      </a:blip>
                      <a:srcRect/>
                      <a:tile tx="0" ty="0" sx="100000" sy="100000" flip="none" algn="tl"/>
                    </a:blip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>
                      <a:lvl1pPr marL="0" indent="0">
                        <a:defRPr sz="11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indent="0">
                        <a:defRPr sz="11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indent="0">
                        <a:defRPr sz="11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indent="0">
                        <a:defRPr sz="11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indent="0">
                        <a:defRPr sz="11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indent="0">
                        <a:defRPr sz="11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indent="0">
                        <a:defRPr sz="11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indent="0">
                        <a:defRPr sz="11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indent="0">
                        <a:defRPr sz="11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endParaRPr lang="en-US" dirty="0"/>
                    </a:p>
                  </p:txBody>
                </p:sp>
              </p:grpSp>
              <p:sp>
                <p:nvSpPr>
                  <p:cNvPr id="99" name="Right Triangle 98"/>
                  <p:cNvSpPr/>
                  <p:nvPr/>
                </p:nvSpPr>
                <p:spPr>
                  <a:xfrm rot="10800000" flipH="1">
                    <a:off x="3351401" y="993254"/>
                    <a:ext cx="841542" cy="1402170"/>
                  </a:xfrm>
                  <a:prstGeom prst="rtTriangle">
                    <a:avLst/>
                  </a:prstGeom>
                  <a:blipFill dpi="0" rotWithShape="1">
                    <a:blip r:embed="rId2" cstate="print">
                      <a:alphaModFix amt="77000"/>
                    </a:blip>
                    <a:srcRect/>
                    <a:tile tx="0" ty="0" sx="100000" sy="100000" flip="none" algn="tl"/>
                  </a:blip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lvl1pPr marL="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en-US" dirty="0"/>
                  </a:p>
                </p:txBody>
              </p:sp>
            </p:grpSp>
          </p:grpSp>
          <p:pic>
            <p:nvPicPr>
              <p:cNvPr id="93" name="Picture 8" descr="C:\Users\evn\AppData\Local\Microsoft\Windows\Temporary Internet Files\Content.IE5\HFLT1KZV\MC900434841[1].png"/>
              <p:cNvPicPr>
                <a:picLocks noChangeAspect="1" noChangeArrowheads="1"/>
              </p:cNvPicPr>
              <p:nvPr/>
            </p:nvPicPr>
            <p:blipFill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293425" y="257922"/>
                <a:ext cx="889372" cy="1122343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94" name="Picture 8" descr="C:\Users\evn\AppData\Local\Microsoft\Windows\Temporary Internet Files\Content.IE5\HFLT1KZV\MC900434841[1].png"/>
              <p:cNvPicPr>
                <a:picLocks noChangeAspect="1" noChangeArrowheads="1"/>
              </p:cNvPicPr>
              <p:nvPr/>
            </p:nvPicPr>
            <p:blipFill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992321" y="260543"/>
                <a:ext cx="889372" cy="1122343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95" name="Picture 8" descr="C:\Users\evn\AppData\Local\Microsoft\Windows\Temporary Internet Files\Content.IE5\HFLT1KZV\MC900434841[1].png"/>
              <p:cNvPicPr>
                <a:picLocks noChangeAspect="1" noChangeArrowheads="1"/>
              </p:cNvPicPr>
              <p:nvPr/>
            </p:nvPicPr>
            <p:blipFill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06539" y="257921"/>
                <a:ext cx="889372" cy="1122343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91" name="Flowchart: Direct Access Storage 90"/>
            <p:cNvSpPr/>
            <p:nvPr/>
          </p:nvSpPr>
          <p:spPr bwMode="auto">
            <a:xfrm>
              <a:off x="1400737" y="1480517"/>
              <a:ext cx="669405" cy="239677"/>
            </a:xfrm>
            <a:prstGeom prst="flowChartMagneticDrum">
              <a:avLst/>
            </a:prstGeom>
            <a:solidFill>
              <a:schemeClr val="bg1">
                <a:lumMod val="50000"/>
              </a:schemeClr>
            </a:solidFill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lvl1pPr marL="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dirty="0"/>
            </a:p>
          </p:txBody>
        </p:sp>
      </p:grpSp>
      <p:sp>
        <p:nvSpPr>
          <p:cNvPr id="103" name="TextBox 102"/>
          <p:cNvSpPr txBox="1"/>
          <p:nvPr/>
        </p:nvSpPr>
        <p:spPr>
          <a:xfrm>
            <a:off x="8549611" y="2116625"/>
            <a:ext cx="28174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Tree trench with underdrain</a:t>
            </a:r>
          </a:p>
        </p:txBody>
      </p:sp>
      <p:grpSp>
        <p:nvGrpSpPr>
          <p:cNvPr id="104" name="Group 103"/>
          <p:cNvGrpSpPr/>
          <p:nvPr/>
        </p:nvGrpSpPr>
        <p:grpSpPr>
          <a:xfrm>
            <a:off x="8549611" y="2586045"/>
            <a:ext cx="2590800" cy="1676400"/>
            <a:chOff x="2452004" y="2971800"/>
            <a:chExt cx="2590800" cy="1676400"/>
          </a:xfrm>
        </p:grpSpPr>
        <p:sp>
          <p:nvSpPr>
            <p:cNvPr id="105" name="Rectangle 104"/>
            <p:cNvSpPr/>
            <p:nvPr/>
          </p:nvSpPr>
          <p:spPr>
            <a:xfrm>
              <a:off x="2452004" y="2971800"/>
              <a:ext cx="2590800" cy="1676400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06" name="Rectangle 105"/>
            <p:cNvSpPr/>
            <p:nvPr/>
          </p:nvSpPr>
          <p:spPr bwMode="auto">
            <a:xfrm>
              <a:off x="2892505" y="3548760"/>
              <a:ext cx="1731953" cy="1023240"/>
            </a:xfrm>
            <a:prstGeom prst="rect">
              <a:avLst/>
            </a:prstGeom>
            <a:blipFill dpi="0" rotWithShape="1">
              <a:blip r:embed="rId2" cstate="print">
                <a:alphaModFix amt="77000"/>
              </a:blip>
              <a:srcRect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lvl1pPr marL="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dirty="0"/>
            </a:p>
          </p:txBody>
        </p:sp>
        <p:sp>
          <p:nvSpPr>
            <p:cNvPr id="107" name="Rectangle 106"/>
            <p:cNvSpPr/>
            <p:nvPr/>
          </p:nvSpPr>
          <p:spPr bwMode="auto">
            <a:xfrm>
              <a:off x="2881097" y="3383866"/>
              <a:ext cx="1743362" cy="161880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lvl1pPr marL="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dirty="0"/>
            </a:p>
          </p:txBody>
        </p:sp>
        <p:pic>
          <p:nvPicPr>
            <p:cNvPr id="108" name="Picture 107" descr="Grass on Transparent Background"/>
            <p:cNvPicPr>
              <a:picLocks noChangeAspect="1" noChangeArrowheads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31017" y="3091104"/>
              <a:ext cx="351508" cy="29654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9" name="Picture 19" descr="Grass on Transparent Background"/>
            <p:cNvPicPr>
              <a:picLocks noChangeAspect="1" noChangeArrowheads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03520" y="3108507"/>
              <a:ext cx="349312" cy="29469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10" name="Picture 19" descr="Grass on Transparent Background"/>
            <p:cNvPicPr>
              <a:picLocks noChangeAspect="1" noChangeArrowheads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89180" y="3081655"/>
              <a:ext cx="358224" cy="30221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11" name="Picture 19" descr="Grass on Transparent Background"/>
            <p:cNvPicPr>
              <a:picLocks noChangeAspect="1" noChangeArrowheads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10362" y="3081654"/>
              <a:ext cx="358224" cy="30221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12" name="Picture 19" descr="Grass on Transparent Background"/>
            <p:cNvPicPr>
              <a:picLocks noChangeAspect="1" noChangeArrowheads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10649" y="3081653"/>
              <a:ext cx="358224" cy="30221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13" name="Picture 19" descr="Grass on Transparent Background"/>
            <p:cNvPicPr>
              <a:picLocks noChangeAspect="1" noChangeArrowheads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02208" y="3074761"/>
              <a:ext cx="358224" cy="30221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4" name="Flowchart: Direct Access Storage 113"/>
            <p:cNvSpPr/>
            <p:nvPr/>
          </p:nvSpPr>
          <p:spPr bwMode="auto">
            <a:xfrm>
              <a:off x="2791513" y="3647305"/>
              <a:ext cx="1972295" cy="550254"/>
            </a:xfrm>
            <a:prstGeom prst="flowChartMagneticDrum">
              <a:avLst/>
            </a:prstGeom>
            <a:solidFill>
              <a:schemeClr val="bg1">
                <a:lumMod val="50000"/>
              </a:schemeClr>
            </a:solidFill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lvl1pPr marL="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dirty="0"/>
            </a:p>
          </p:txBody>
        </p:sp>
        <p:cxnSp>
          <p:nvCxnSpPr>
            <p:cNvPr id="115" name="Straight Arrow Connector 114"/>
            <p:cNvCxnSpPr/>
            <p:nvPr/>
          </p:nvCxnSpPr>
          <p:spPr>
            <a:xfrm>
              <a:off x="3105029" y="4072800"/>
              <a:ext cx="0" cy="432360"/>
            </a:xfrm>
            <a:prstGeom prst="straightConnector1">
              <a:avLst/>
            </a:prstGeom>
            <a:ln w="63500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6" name="Straight Arrow Connector 115"/>
            <p:cNvCxnSpPr/>
            <p:nvPr/>
          </p:nvCxnSpPr>
          <p:spPr>
            <a:xfrm>
              <a:off x="3723312" y="4065533"/>
              <a:ext cx="0" cy="432360"/>
            </a:xfrm>
            <a:prstGeom prst="straightConnector1">
              <a:avLst/>
            </a:prstGeom>
            <a:ln w="63500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7" name="Straight Arrow Connector 116"/>
            <p:cNvCxnSpPr/>
            <p:nvPr/>
          </p:nvCxnSpPr>
          <p:spPr>
            <a:xfrm>
              <a:off x="4368873" y="4065533"/>
              <a:ext cx="0" cy="432360"/>
            </a:xfrm>
            <a:prstGeom prst="straightConnector1">
              <a:avLst/>
            </a:prstGeom>
            <a:ln w="63500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8" name="TextBox 117"/>
          <p:cNvSpPr txBox="1"/>
          <p:nvPr/>
        </p:nvSpPr>
        <p:spPr>
          <a:xfrm>
            <a:off x="8665818" y="4267372"/>
            <a:ext cx="2482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Underground Infiltration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09298" y="2586045"/>
            <a:ext cx="2590248" cy="166280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2" name="Straight Connector 121"/>
          <p:cNvCxnSpPr/>
          <p:nvPr/>
        </p:nvCxnSpPr>
        <p:spPr>
          <a:xfrm flipH="1">
            <a:off x="334178" y="2599645"/>
            <a:ext cx="2516383" cy="1598472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6840603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275</TotalTime>
  <Words>867</Words>
  <Application>Microsoft Office PowerPoint</Application>
  <PresentationFormat>Widescreen</PresentationFormat>
  <Paragraphs>111</Paragraphs>
  <Slides>13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7" baseType="lpstr">
      <vt:lpstr>Arial</vt:lpstr>
      <vt:lpstr>Calibri</vt:lpstr>
      <vt:lpstr>Calibri Light</vt:lpstr>
      <vt:lpstr>Office Theme</vt:lpstr>
      <vt:lpstr>Intro MIDS Calculator Use</vt:lpstr>
      <vt:lpstr>MIDS calculator</vt:lpstr>
      <vt:lpstr>Performance goal – a regulatory or water quality objective</vt:lpstr>
      <vt:lpstr>PowerPoint Presentation</vt:lpstr>
      <vt:lpstr>Kickoff example</vt:lpstr>
      <vt:lpstr>How does it work?</vt:lpstr>
      <vt:lpstr>PowerPoint Presentation</vt:lpstr>
      <vt:lpstr>PowerPoint Presentation</vt:lpstr>
      <vt:lpstr>PowerPoint Presentation</vt:lpstr>
      <vt:lpstr>Problem 1</vt:lpstr>
      <vt:lpstr>Features, warnings, restrictions, help</vt:lpstr>
      <vt:lpstr>Restrictions</vt:lpstr>
      <vt:lpstr>Problem 2 and/or 3</vt:lpstr>
    </vt:vector>
  </TitlesOfParts>
  <Company>PCA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Intro MIDS Calculator Use</dc:title>
  <dc:creator>Trojan, Mike (MPCA)</dc:creator>
  <cp:lastModifiedBy>Trojan, Mike (MPCA)</cp:lastModifiedBy>
  <cp:revision>15</cp:revision>
  <dcterms:created xsi:type="dcterms:W3CDTF">2018-12-26T21:41:35Z</dcterms:created>
  <dcterms:modified xsi:type="dcterms:W3CDTF">2021-04-01T02:15:22Z</dcterms:modified>
</cp:coreProperties>
</file>